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</p:sldIdLst>
  <p:sldSz cx="7772400" cy="10058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754624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225564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283661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5494273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8595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8595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58595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617" y="1159202"/>
            <a:ext cx="5171165" cy="548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58595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3.jpg"/><Relationship Id="rId3" Type="http://schemas.openxmlformats.org/officeDocument/2006/relationships/image" Target="../media/image354.jpg"/><Relationship Id="rId4" Type="http://schemas.openxmlformats.org/officeDocument/2006/relationships/image" Target="../media/image355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6.png"/><Relationship Id="rId3" Type="http://schemas.openxmlformats.org/officeDocument/2006/relationships/image" Target="../media/image357.jp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6" Type="http://schemas.openxmlformats.org/officeDocument/2006/relationships/image" Target="../media/image360.png"/><Relationship Id="rId7" Type="http://schemas.openxmlformats.org/officeDocument/2006/relationships/image" Target="../media/image361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2.jpg"/><Relationship Id="rId3" Type="http://schemas.openxmlformats.org/officeDocument/2006/relationships/image" Target="../media/image363.jpg"/><Relationship Id="rId4" Type="http://schemas.openxmlformats.org/officeDocument/2006/relationships/image" Target="../media/image364.jpg"/><Relationship Id="rId5" Type="http://schemas.openxmlformats.org/officeDocument/2006/relationships/image" Target="../media/image365.png"/><Relationship Id="rId6" Type="http://schemas.openxmlformats.org/officeDocument/2006/relationships/image" Target="../media/image366.png"/><Relationship Id="rId7" Type="http://schemas.openxmlformats.org/officeDocument/2006/relationships/image" Target="../media/image367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8.jpg"/><Relationship Id="rId3" Type="http://schemas.openxmlformats.org/officeDocument/2006/relationships/image" Target="../media/image369.jpg"/><Relationship Id="rId4" Type="http://schemas.openxmlformats.org/officeDocument/2006/relationships/image" Target="../media/image370.jpg"/><Relationship Id="rId5" Type="http://schemas.openxmlformats.org/officeDocument/2006/relationships/image" Target="../media/image371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2.jpg"/><Relationship Id="rId3" Type="http://schemas.openxmlformats.org/officeDocument/2006/relationships/image" Target="../media/image373.jpg"/><Relationship Id="rId4" Type="http://schemas.openxmlformats.org/officeDocument/2006/relationships/image" Target="../media/image374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5.png"/><Relationship Id="rId3" Type="http://schemas.openxmlformats.org/officeDocument/2006/relationships/image" Target="../media/image376.jpg"/><Relationship Id="rId4" Type="http://schemas.openxmlformats.org/officeDocument/2006/relationships/image" Target="../media/image377.jpg"/><Relationship Id="rId5" Type="http://schemas.openxmlformats.org/officeDocument/2006/relationships/image" Target="../media/image378.jpg"/><Relationship Id="rId6" Type="http://schemas.openxmlformats.org/officeDocument/2006/relationships/image" Target="../media/image379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0.jpg"/><Relationship Id="rId3" Type="http://schemas.openxmlformats.org/officeDocument/2006/relationships/image" Target="../media/image381.jpg"/><Relationship Id="rId4" Type="http://schemas.openxmlformats.org/officeDocument/2006/relationships/image" Target="../media/image382.jpg"/><Relationship Id="rId5" Type="http://schemas.openxmlformats.org/officeDocument/2006/relationships/image" Target="../media/image383.jpg"/><Relationship Id="rId6" Type="http://schemas.openxmlformats.org/officeDocument/2006/relationships/image" Target="../media/image384.jpg"/><Relationship Id="rId7" Type="http://schemas.openxmlformats.org/officeDocument/2006/relationships/image" Target="../media/image385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6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7.jpg"/><Relationship Id="rId3" Type="http://schemas.openxmlformats.org/officeDocument/2006/relationships/image" Target="../media/image388.jpg"/><Relationship Id="rId4" Type="http://schemas.openxmlformats.org/officeDocument/2006/relationships/image" Target="../media/image389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jpg"/><Relationship Id="rId3" Type="http://schemas.openxmlformats.org/officeDocument/2006/relationships/image" Target="../media/image391.jpg"/><Relationship Id="rId4" Type="http://schemas.openxmlformats.org/officeDocument/2006/relationships/image" Target="../media/image39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3.jpg"/><Relationship Id="rId3" Type="http://schemas.openxmlformats.org/officeDocument/2006/relationships/image" Target="../media/image394.jpg"/><Relationship Id="rId4" Type="http://schemas.openxmlformats.org/officeDocument/2006/relationships/image" Target="../media/image395.jpg"/><Relationship Id="rId5" Type="http://schemas.openxmlformats.org/officeDocument/2006/relationships/image" Target="../media/image396.jpg"/><Relationship Id="rId6" Type="http://schemas.openxmlformats.org/officeDocument/2006/relationships/image" Target="../media/image397.png"/><Relationship Id="rId7" Type="http://schemas.openxmlformats.org/officeDocument/2006/relationships/image" Target="../media/image398.jpg"/><Relationship Id="rId8" Type="http://schemas.openxmlformats.org/officeDocument/2006/relationships/image" Target="../media/image399.png"/><Relationship Id="rId9" Type="http://schemas.openxmlformats.org/officeDocument/2006/relationships/image" Target="../media/image400.jpg"/><Relationship Id="rId10" Type="http://schemas.openxmlformats.org/officeDocument/2006/relationships/image" Target="../media/image401.jpg"/><Relationship Id="rId11" Type="http://schemas.openxmlformats.org/officeDocument/2006/relationships/image" Target="../media/image402.jpg"/><Relationship Id="rId12" Type="http://schemas.openxmlformats.org/officeDocument/2006/relationships/image" Target="../media/image403.png"/><Relationship Id="rId13" Type="http://schemas.openxmlformats.org/officeDocument/2006/relationships/image" Target="../media/image404.jpg"/><Relationship Id="rId14" Type="http://schemas.openxmlformats.org/officeDocument/2006/relationships/image" Target="../media/image405.jpg"/><Relationship Id="rId15" Type="http://schemas.openxmlformats.org/officeDocument/2006/relationships/image" Target="../media/image406.png"/><Relationship Id="rId16" Type="http://schemas.openxmlformats.org/officeDocument/2006/relationships/image" Target="../media/image407.png"/><Relationship Id="rId17" Type="http://schemas.openxmlformats.org/officeDocument/2006/relationships/image" Target="../media/image408.jpg"/><Relationship Id="rId18" Type="http://schemas.openxmlformats.org/officeDocument/2006/relationships/image" Target="../media/image409.pn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Relationship Id="rId3" Type="http://schemas.openxmlformats.org/officeDocument/2006/relationships/image" Target="../media/image411.jpg"/><Relationship Id="rId4" Type="http://schemas.openxmlformats.org/officeDocument/2006/relationships/image" Target="../media/image412.jpg"/><Relationship Id="rId5" Type="http://schemas.openxmlformats.org/officeDocument/2006/relationships/image" Target="../media/image413.png"/><Relationship Id="rId6" Type="http://schemas.openxmlformats.org/officeDocument/2006/relationships/image" Target="../media/image414.jpg"/><Relationship Id="rId7" Type="http://schemas.openxmlformats.org/officeDocument/2006/relationships/image" Target="../media/image415.jpg"/><Relationship Id="rId8" Type="http://schemas.openxmlformats.org/officeDocument/2006/relationships/image" Target="../media/image416.jpg"/><Relationship Id="rId9" Type="http://schemas.openxmlformats.org/officeDocument/2006/relationships/image" Target="../media/image417.png"/><Relationship Id="rId10" Type="http://schemas.openxmlformats.org/officeDocument/2006/relationships/image" Target="../media/image418.jpg"/><Relationship Id="rId11" Type="http://schemas.openxmlformats.org/officeDocument/2006/relationships/image" Target="../media/image419.jpg"/><Relationship Id="rId12" Type="http://schemas.openxmlformats.org/officeDocument/2006/relationships/image" Target="../media/image420.png"/><Relationship Id="rId13" Type="http://schemas.openxmlformats.org/officeDocument/2006/relationships/image" Target="../media/image421.pn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2.pn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3.pn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4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pn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6.jpg"/><Relationship Id="rId3" Type="http://schemas.openxmlformats.org/officeDocument/2006/relationships/hyperlink" Target="mailto:info@fairfieldchair.com" TargetMode="External"/><Relationship Id="rId4" Type="http://schemas.openxmlformats.org/officeDocument/2006/relationships/image" Target="../media/image427.png"/><Relationship Id="rId5" Type="http://schemas.openxmlformats.org/officeDocument/2006/relationships/image" Target="../media/image428.png"/><Relationship Id="rId6" Type="http://schemas.openxmlformats.org/officeDocument/2006/relationships/image" Target="../media/image429.png"/><Relationship Id="rId7" Type="http://schemas.openxmlformats.org/officeDocument/2006/relationships/image" Target="../media/image430.png"/><Relationship Id="rId8" Type="http://schemas.openxmlformats.org/officeDocument/2006/relationships/image" Target="../media/image431.png"/><Relationship Id="rId9" Type="http://schemas.openxmlformats.org/officeDocument/2006/relationships/hyperlink" Target="http://www.fairfieldchair.com/" TargetMode="External"/><Relationship Id="rId10" Type="http://schemas.openxmlformats.org/officeDocument/2006/relationships/image" Target="../media/image43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5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png"/><Relationship Id="rId6" Type="http://schemas.openxmlformats.org/officeDocument/2006/relationships/image" Target="../media/image7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Relationship Id="rId4" Type="http://schemas.openxmlformats.org/officeDocument/2006/relationships/image" Target="../media/image89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png"/><Relationship Id="rId6" Type="http://schemas.openxmlformats.org/officeDocument/2006/relationships/image" Target="../media/image99.jpg"/><Relationship Id="rId7" Type="http://schemas.openxmlformats.org/officeDocument/2006/relationships/image" Target="../media/image100.jpg"/><Relationship Id="rId8" Type="http://schemas.openxmlformats.org/officeDocument/2006/relationships/image" Target="../media/image101.jpg"/><Relationship Id="rId9" Type="http://schemas.openxmlformats.org/officeDocument/2006/relationships/image" Target="../media/image10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5" Type="http://schemas.openxmlformats.org/officeDocument/2006/relationships/image" Target="../media/image106.jpg"/><Relationship Id="rId6" Type="http://schemas.openxmlformats.org/officeDocument/2006/relationships/image" Target="../media/image107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Relationship Id="rId4" Type="http://schemas.openxmlformats.org/officeDocument/2006/relationships/image" Target="../media/image110.png"/><Relationship Id="rId5" Type="http://schemas.openxmlformats.org/officeDocument/2006/relationships/image" Target="../media/image111.jpg"/><Relationship Id="rId6" Type="http://schemas.openxmlformats.org/officeDocument/2006/relationships/image" Target="../media/image11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Relationship Id="rId3" Type="http://schemas.openxmlformats.org/officeDocument/2006/relationships/image" Target="../media/image117.png"/><Relationship Id="rId4" Type="http://schemas.openxmlformats.org/officeDocument/2006/relationships/image" Target="../media/image11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jpg"/><Relationship Id="rId6" Type="http://schemas.openxmlformats.org/officeDocument/2006/relationships/image" Target="../media/image123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6" Type="http://schemas.openxmlformats.org/officeDocument/2006/relationships/image" Target="../media/image12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Relationship Id="rId4" Type="http://schemas.openxmlformats.org/officeDocument/2006/relationships/image" Target="../media/image131.png"/><Relationship Id="rId5" Type="http://schemas.openxmlformats.org/officeDocument/2006/relationships/image" Target="../media/image132.jpg"/><Relationship Id="rId6" Type="http://schemas.openxmlformats.org/officeDocument/2006/relationships/image" Target="../media/image13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jpg"/><Relationship Id="rId3" Type="http://schemas.openxmlformats.org/officeDocument/2006/relationships/image" Target="../media/image135.jpg"/><Relationship Id="rId4" Type="http://schemas.openxmlformats.org/officeDocument/2006/relationships/image" Target="../media/image136.jpg"/><Relationship Id="rId5" Type="http://schemas.openxmlformats.org/officeDocument/2006/relationships/image" Target="../media/image137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png"/><Relationship Id="rId3" Type="http://schemas.openxmlformats.org/officeDocument/2006/relationships/image" Target="../media/image139.jpg"/><Relationship Id="rId4" Type="http://schemas.openxmlformats.org/officeDocument/2006/relationships/image" Target="../media/image140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Relationship Id="rId3" Type="http://schemas.openxmlformats.org/officeDocument/2006/relationships/image" Target="../media/image142.jpg"/><Relationship Id="rId4" Type="http://schemas.openxmlformats.org/officeDocument/2006/relationships/image" Target="../media/image143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Relationship Id="rId3" Type="http://schemas.openxmlformats.org/officeDocument/2006/relationships/image" Target="../media/image145.png"/><Relationship Id="rId4" Type="http://schemas.openxmlformats.org/officeDocument/2006/relationships/image" Target="../media/image146.jpg"/><Relationship Id="rId5" Type="http://schemas.openxmlformats.org/officeDocument/2006/relationships/image" Target="../media/image147.png"/><Relationship Id="rId6" Type="http://schemas.openxmlformats.org/officeDocument/2006/relationships/image" Target="../media/image148.jpg"/><Relationship Id="rId7" Type="http://schemas.openxmlformats.org/officeDocument/2006/relationships/image" Target="../media/image149.jpg"/><Relationship Id="rId8" Type="http://schemas.openxmlformats.org/officeDocument/2006/relationships/image" Target="../media/image150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g"/><Relationship Id="rId3" Type="http://schemas.openxmlformats.org/officeDocument/2006/relationships/image" Target="../media/image152.jpg"/><Relationship Id="rId4" Type="http://schemas.openxmlformats.org/officeDocument/2006/relationships/image" Target="../media/image153.jpg"/><Relationship Id="rId5" Type="http://schemas.openxmlformats.org/officeDocument/2006/relationships/image" Target="../media/image154.jpg"/><Relationship Id="rId6" Type="http://schemas.openxmlformats.org/officeDocument/2006/relationships/image" Target="../media/image155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jpg"/><Relationship Id="rId3" Type="http://schemas.openxmlformats.org/officeDocument/2006/relationships/image" Target="../media/image157.jpg"/><Relationship Id="rId4" Type="http://schemas.openxmlformats.org/officeDocument/2006/relationships/image" Target="../media/image158.jpg"/><Relationship Id="rId5" Type="http://schemas.openxmlformats.org/officeDocument/2006/relationships/image" Target="../media/image159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Relationship Id="rId3" Type="http://schemas.openxmlformats.org/officeDocument/2006/relationships/image" Target="../media/image161.png"/><Relationship Id="rId4" Type="http://schemas.openxmlformats.org/officeDocument/2006/relationships/image" Target="../media/image162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g"/><Relationship Id="rId3" Type="http://schemas.openxmlformats.org/officeDocument/2006/relationships/image" Target="../media/image16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Relationship Id="rId3" Type="http://schemas.openxmlformats.org/officeDocument/2006/relationships/image" Target="../media/image166.jpg"/><Relationship Id="rId4" Type="http://schemas.openxmlformats.org/officeDocument/2006/relationships/image" Target="../media/image167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Relationship Id="rId3" Type="http://schemas.openxmlformats.org/officeDocument/2006/relationships/image" Target="../media/image169.jpg"/><Relationship Id="rId4" Type="http://schemas.openxmlformats.org/officeDocument/2006/relationships/image" Target="../media/image170.png"/><Relationship Id="rId5" Type="http://schemas.openxmlformats.org/officeDocument/2006/relationships/image" Target="../media/image171.jpg"/><Relationship Id="rId6" Type="http://schemas.openxmlformats.org/officeDocument/2006/relationships/image" Target="../media/image172.png"/><Relationship Id="rId7" Type="http://schemas.openxmlformats.org/officeDocument/2006/relationships/image" Target="../media/image17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jpg"/><Relationship Id="rId3" Type="http://schemas.openxmlformats.org/officeDocument/2006/relationships/image" Target="../media/image175.jpg"/><Relationship Id="rId4" Type="http://schemas.openxmlformats.org/officeDocument/2006/relationships/image" Target="../media/image176.jpg"/><Relationship Id="rId5" Type="http://schemas.openxmlformats.org/officeDocument/2006/relationships/image" Target="../media/image177.jpg"/><Relationship Id="rId6" Type="http://schemas.openxmlformats.org/officeDocument/2006/relationships/image" Target="../media/image178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jpg"/><Relationship Id="rId3" Type="http://schemas.openxmlformats.org/officeDocument/2006/relationships/image" Target="../media/image180.png"/><Relationship Id="rId4" Type="http://schemas.openxmlformats.org/officeDocument/2006/relationships/image" Target="../media/image181.jpg"/><Relationship Id="rId5" Type="http://schemas.openxmlformats.org/officeDocument/2006/relationships/image" Target="../media/image182.jpg"/><Relationship Id="rId6" Type="http://schemas.openxmlformats.org/officeDocument/2006/relationships/image" Target="../media/image183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g"/><Relationship Id="rId3" Type="http://schemas.openxmlformats.org/officeDocument/2006/relationships/image" Target="../media/image185.jpg"/><Relationship Id="rId4" Type="http://schemas.openxmlformats.org/officeDocument/2006/relationships/image" Target="../media/image186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jpg"/><Relationship Id="rId3" Type="http://schemas.openxmlformats.org/officeDocument/2006/relationships/image" Target="../media/image188.jpg"/><Relationship Id="rId4" Type="http://schemas.openxmlformats.org/officeDocument/2006/relationships/image" Target="../media/image189.png"/><Relationship Id="rId5" Type="http://schemas.openxmlformats.org/officeDocument/2006/relationships/image" Target="../media/image190.jpg"/><Relationship Id="rId6" Type="http://schemas.openxmlformats.org/officeDocument/2006/relationships/image" Target="../media/image191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Relationship Id="rId4" Type="http://schemas.openxmlformats.org/officeDocument/2006/relationships/image" Target="../media/image194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Relationship Id="rId3" Type="http://schemas.openxmlformats.org/officeDocument/2006/relationships/image" Target="../media/image197.jpg"/><Relationship Id="rId4" Type="http://schemas.openxmlformats.org/officeDocument/2006/relationships/image" Target="../media/image198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jpg"/><Relationship Id="rId3" Type="http://schemas.openxmlformats.org/officeDocument/2006/relationships/image" Target="../media/image200.jpg"/><Relationship Id="rId4" Type="http://schemas.openxmlformats.org/officeDocument/2006/relationships/image" Target="../media/image201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g"/><Relationship Id="rId3" Type="http://schemas.openxmlformats.org/officeDocument/2006/relationships/image" Target="../media/image203.jpg"/><Relationship Id="rId4" Type="http://schemas.openxmlformats.org/officeDocument/2006/relationships/image" Target="../media/image204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5.jpg"/><Relationship Id="rId3" Type="http://schemas.openxmlformats.org/officeDocument/2006/relationships/image" Target="../media/image20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g"/><Relationship Id="rId3" Type="http://schemas.openxmlformats.org/officeDocument/2006/relationships/image" Target="../media/image208.jpg"/><Relationship Id="rId4" Type="http://schemas.openxmlformats.org/officeDocument/2006/relationships/image" Target="../media/image209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jpg"/><Relationship Id="rId3" Type="http://schemas.openxmlformats.org/officeDocument/2006/relationships/image" Target="../media/image211.jpg"/><Relationship Id="rId4" Type="http://schemas.openxmlformats.org/officeDocument/2006/relationships/image" Target="../media/image212.jpg"/><Relationship Id="rId5" Type="http://schemas.openxmlformats.org/officeDocument/2006/relationships/image" Target="../media/image213.jpg"/><Relationship Id="rId6" Type="http://schemas.openxmlformats.org/officeDocument/2006/relationships/image" Target="../media/image214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g"/><Relationship Id="rId3" Type="http://schemas.openxmlformats.org/officeDocument/2006/relationships/image" Target="../media/image216.jpg"/><Relationship Id="rId4" Type="http://schemas.openxmlformats.org/officeDocument/2006/relationships/image" Target="../media/image217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jpg"/><Relationship Id="rId3" Type="http://schemas.openxmlformats.org/officeDocument/2006/relationships/image" Target="../media/image219.jpg"/><Relationship Id="rId4" Type="http://schemas.openxmlformats.org/officeDocument/2006/relationships/image" Target="../media/image220.jpg"/><Relationship Id="rId5" Type="http://schemas.openxmlformats.org/officeDocument/2006/relationships/image" Target="../media/image221.jpg"/><Relationship Id="rId6" Type="http://schemas.openxmlformats.org/officeDocument/2006/relationships/image" Target="../media/image222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jpg"/><Relationship Id="rId3" Type="http://schemas.openxmlformats.org/officeDocument/2006/relationships/image" Target="../media/image224.jpg"/><Relationship Id="rId4" Type="http://schemas.openxmlformats.org/officeDocument/2006/relationships/image" Target="../media/image225.jpg"/><Relationship Id="rId5" Type="http://schemas.openxmlformats.org/officeDocument/2006/relationships/image" Target="../media/image226.png"/><Relationship Id="rId6" Type="http://schemas.openxmlformats.org/officeDocument/2006/relationships/image" Target="../media/image227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8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Relationship Id="rId3" Type="http://schemas.openxmlformats.org/officeDocument/2006/relationships/image" Target="../media/image230.jpg"/><Relationship Id="rId4" Type="http://schemas.openxmlformats.org/officeDocument/2006/relationships/image" Target="../media/image231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jpg"/><Relationship Id="rId3" Type="http://schemas.openxmlformats.org/officeDocument/2006/relationships/image" Target="../media/image233.jpg"/><Relationship Id="rId4" Type="http://schemas.openxmlformats.org/officeDocument/2006/relationships/image" Target="../media/image234.jpg"/><Relationship Id="rId5" Type="http://schemas.openxmlformats.org/officeDocument/2006/relationships/image" Target="../media/image235.jpg"/><Relationship Id="rId6" Type="http://schemas.openxmlformats.org/officeDocument/2006/relationships/image" Target="../media/image236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g"/><Relationship Id="rId3" Type="http://schemas.openxmlformats.org/officeDocument/2006/relationships/image" Target="../media/image238.jpg"/><Relationship Id="rId4" Type="http://schemas.openxmlformats.org/officeDocument/2006/relationships/image" Target="../media/image239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0.jpg"/><Relationship Id="rId3" Type="http://schemas.openxmlformats.org/officeDocument/2006/relationships/image" Target="../media/image241.jpg"/><Relationship Id="rId4" Type="http://schemas.openxmlformats.org/officeDocument/2006/relationships/image" Target="../media/image24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g"/><Relationship Id="rId3" Type="http://schemas.openxmlformats.org/officeDocument/2006/relationships/image" Target="../media/image244.png"/><Relationship Id="rId4" Type="http://schemas.openxmlformats.org/officeDocument/2006/relationships/image" Target="../media/image245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6.jpg"/><Relationship Id="rId3" Type="http://schemas.openxmlformats.org/officeDocument/2006/relationships/image" Target="../media/image247.jpg"/><Relationship Id="rId4" Type="http://schemas.openxmlformats.org/officeDocument/2006/relationships/image" Target="../media/image248.jpg"/><Relationship Id="rId5" Type="http://schemas.openxmlformats.org/officeDocument/2006/relationships/image" Target="../media/image249.jpg"/><Relationship Id="rId6" Type="http://schemas.openxmlformats.org/officeDocument/2006/relationships/image" Target="../media/image250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1.jpg"/><Relationship Id="rId3" Type="http://schemas.openxmlformats.org/officeDocument/2006/relationships/image" Target="../media/image252.png"/><Relationship Id="rId4" Type="http://schemas.openxmlformats.org/officeDocument/2006/relationships/image" Target="../media/image253.jpg"/><Relationship Id="rId5" Type="http://schemas.openxmlformats.org/officeDocument/2006/relationships/image" Target="../media/image254.jpg"/><Relationship Id="rId6" Type="http://schemas.openxmlformats.org/officeDocument/2006/relationships/image" Target="../media/image255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6.png"/><Relationship Id="rId3" Type="http://schemas.openxmlformats.org/officeDocument/2006/relationships/image" Target="../media/image257.jpg"/><Relationship Id="rId4" Type="http://schemas.openxmlformats.org/officeDocument/2006/relationships/image" Target="../media/image258.png"/><Relationship Id="rId5" Type="http://schemas.openxmlformats.org/officeDocument/2006/relationships/image" Target="../media/image259.jpg"/><Relationship Id="rId6" Type="http://schemas.openxmlformats.org/officeDocument/2006/relationships/image" Target="../media/image260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1.jpg"/><Relationship Id="rId3" Type="http://schemas.openxmlformats.org/officeDocument/2006/relationships/image" Target="../media/image262.jpg"/><Relationship Id="rId4" Type="http://schemas.openxmlformats.org/officeDocument/2006/relationships/image" Target="../media/image263.jpg"/><Relationship Id="rId5" Type="http://schemas.openxmlformats.org/officeDocument/2006/relationships/image" Target="../media/image264.png"/><Relationship Id="rId6" Type="http://schemas.openxmlformats.org/officeDocument/2006/relationships/image" Target="../media/image265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6.png"/><Relationship Id="rId3" Type="http://schemas.openxmlformats.org/officeDocument/2006/relationships/image" Target="../media/image267.jpg"/><Relationship Id="rId4" Type="http://schemas.openxmlformats.org/officeDocument/2006/relationships/image" Target="../media/image268.png"/><Relationship Id="rId5" Type="http://schemas.openxmlformats.org/officeDocument/2006/relationships/image" Target="../media/image269.jpg"/><Relationship Id="rId6" Type="http://schemas.openxmlformats.org/officeDocument/2006/relationships/image" Target="../media/image270.png"/><Relationship Id="rId7" Type="http://schemas.openxmlformats.org/officeDocument/2006/relationships/image" Target="../media/image271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2.png"/><Relationship Id="rId3" Type="http://schemas.openxmlformats.org/officeDocument/2006/relationships/image" Target="../media/image273.jp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77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8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jpg"/><Relationship Id="rId3" Type="http://schemas.openxmlformats.org/officeDocument/2006/relationships/image" Target="../media/image280.jpg"/><Relationship Id="rId4" Type="http://schemas.openxmlformats.org/officeDocument/2006/relationships/image" Target="../media/image281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2.png"/><Relationship Id="rId3" Type="http://schemas.openxmlformats.org/officeDocument/2006/relationships/image" Target="../media/image28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g"/><Relationship Id="rId3" Type="http://schemas.openxmlformats.org/officeDocument/2006/relationships/image" Target="../media/image285.jpg"/><Relationship Id="rId4" Type="http://schemas.openxmlformats.org/officeDocument/2006/relationships/image" Target="../media/image286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7.jpg"/><Relationship Id="rId3" Type="http://schemas.openxmlformats.org/officeDocument/2006/relationships/image" Target="../media/image288.jpg"/><Relationship Id="rId4" Type="http://schemas.openxmlformats.org/officeDocument/2006/relationships/image" Target="../media/image289.jpg"/><Relationship Id="rId5" Type="http://schemas.openxmlformats.org/officeDocument/2006/relationships/image" Target="../media/image290.jpg"/><Relationship Id="rId6" Type="http://schemas.openxmlformats.org/officeDocument/2006/relationships/image" Target="../media/image291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g"/><Relationship Id="rId3" Type="http://schemas.openxmlformats.org/officeDocument/2006/relationships/image" Target="../media/image293.jpg"/><Relationship Id="rId4" Type="http://schemas.openxmlformats.org/officeDocument/2006/relationships/image" Target="../media/image294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5.jpg"/><Relationship Id="rId3" Type="http://schemas.openxmlformats.org/officeDocument/2006/relationships/image" Target="../media/image296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jpg"/><Relationship Id="rId3" Type="http://schemas.openxmlformats.org/officeDocument/2006/relationships/image" Target="../media/image298.jpg"/><Relationship Id="rId4" Type="http://schemas.openxmlformats.org/officeDocument/2006/relationships/image" Target="../media/image299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0.jpg"/><Relationship Id="rId3" Type="http://schemas.openxmlformats.org/officeDocument/2006/relationships/image" Target="../media/image301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jpg"/><Relationship Id="rId3" Type="http://schemas.openxmlformats.org/officeDocument/2006/relationships/image" Target="../media/image303.jpg"/><Relationship Id="rId4" Type="http://schemas.openxmlformats.org/officeDocument/2006/relationships/image" Target="../media/image304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5.jpg"/><Relationship Id="rId3" Type="http://schemas.openxmlformats.org/officeDocument/2006/relationships/image" Target="../media/image306.jpg"/><Relationship Id="rId4" Type="http://schemas.openxmlformats.org/officeDocument/2006/relationships/image" Target="../media/image307.jpg"/><Relationship Id="rId5" Type="http://schemas.openxmlformats.org/officeDocument/2006/relationships/image" Target="../media/image308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g"/><Relationship Id="rId3" Type="http://schemas.openxmlformats.org/officeDocument/2006/relationships/image" Target="../media/image310.jpg"/><Relationship Id="rId4" Type="http://schemas.openxmlformats.org/officeDocument/2006/relationships/image" Target="../media/image311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2.jpg"/><Relationship Id="rId3" Type="http://schemas.openxmlformats.org/officeDocument/2006/relationships/image" Target="../media/image313.jpg"/><Relationship Id="rId4" Type="http://schemas.openxmlformats.org/officeDocument/2006/relationships/image" Target="../media/image31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jpg"/><Relationship Id="rId3" Type="http://schemas.openxmlformats.org/officeDocument/2006/relationships/image" Target="../media/image316.png"/><Relationship Id="rId4" Type="http://schemas.openxmlformats.org/officeDocument/2006/relationships/image" Target="../media/image317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8.jpg"/><Relationship Id="rId3" Type="http://schemas.openxmlformats.org/officeDocument/2006/relationships/image" Target="../media/image319.jpg"/><Relationship Id="rId4" Type="http://schemas.openxmlformats.org/officeDocument/2006/relationships/image" Target="../media/image320.jpg"/><Relationship Id="rId5" Type="http://schemas.openxmlformats.org/officeDocument/2006/relationships/image" Target="../media/image321.jpg"/><Relationship Id="rId6" Type="http://schemas.openxmlformats.org/officeDocument/2006/relationships/image" Target="../media/image322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3.jpg"/><Relationship Id="rId3" Type="http://schemas.openxmlformats.org/officeDocument/2006/relationships/image" Target="../media/image324.jpg"/><Relationship Id="rId4" Type="http://schemas.openxmlformats.org/officeDocument/2006/relationships/image" Target="../media/image325.jpg"/><Relationship Id="rId5" Type="http://schemas.openxmlformats.org/officeDocument/2006/relationships/image" Target="../media/image326.jpg"/><Relationship Id="rId6" Type="http://schemas.openxmlformats.org/officeDocument/2006/relationships/image" Target="../media/image327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8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g"/><Relationship Id="rId3" Type="http://schemas.openxmlformats.org/officeDocument/2006/relationships/image" Target="../media/image330.jpg"/><Relationship Id="rId4" Type="http://schemas.openxmlformats.org/officeDocument/2006/relationships/image" Target="../media/image331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2.png"/><Relationship Id="rId3" Type="http://schemas.openxmlformats.org/officeDocument/2006/relationships/image" Target="../media/image333.jpg"/><Relationship Id="rId4" Type="http://schemas.openxmlformats.org/officeDocument/2006/relationships/image" Target="../media/image334.png"/><Relationship Id="rId5" Type="http://schemas.openxmlformats.org/officeDocument/2006/relationships/image" Target="../media/image335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png"/><Relationship Id="rId3" Type="http://schemas.openxmlformats.org/officeDocument/2006/relationships/image" Target="../media/image337.jpg"/><Relationship Id="rId4" Type="http://schemas.openxmlformats.org/officeDocument/2006/relationships/image" Target="../media/image338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9.png"/><Relationship Id="rId3" Type="http://schemas.openxmlformats.org/officeDocument/2006/relationships/image" Target="../media/image340.jpg"/><Relationship Id="rId4" Type="http://schemas.openxmlformats.org/officeDocument/2006/relationships/image" Target="../media/image341.jpg"/><Relationship Id="rId5" Type="http://schemas.openxmlformats.org/officeDocument/2006/relationships/image" Target="../media/image342.jpg"/><Relationship Id="rId6" Type="http://schemas.openxmlformats.org/officeDocument/2006/relationships/image" Target="../media/image343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4.jp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png"/><Relationship Id="rId6" Type="http://schemas.openxmlformats.org/officeDocument/2006/relationships/image" Target="../media/image348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9.png"/><Relationship Id="rId3" Type="http://schemas.openxmlformats.org/officeDocument/2006/relationships/image" Target="../media/image350.jpg"/><Relationship Id="rId4" Type="http://schemas.openxmlformats.org/officeDocument/2006/relationships/image" Target="../media/image351.jpg"/><Relationship Id="rId5" Type="http://schemas.openxmlformats.org/officeDocument/2006/relationships/image" Target="../media/image35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8552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95832" y="1506221"/>
            <a:ext cx="676910" cy="0"/>
          </a:xfrm>
          <a:custGeom>
            <a:avLst/>
            <a:gdLst/>
            <a:ahLst/>
            <a:cxnLst/>
            <a:rect l="l" t="t" r="r" b="b"/>
            <a:pathLst>
              <a:path w="676909" h="0">
                <a:moveTo>
                  <a:pt x="0" y="0"/>
                </a:moveTo>
                <a:lnTo>
                  <a:pt x="676567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506221"/>
            <a:ext cx="4773295" cy="0"/>
          </a:xfrm>
          <a:custGeom>
            <a:avLst/>
            <a:gdLst/>
            <a:ahLst/>
            <a:cxnLst/>
            <a:rect l="l" t="t" r="r" b="b"/>
            <a:pathLst>
              <a:path w="4773295" h="0">
                <a:moveTo>
                  <a:pt x="0" y="0"/>
                </a:moveTo>
                <a:lnTo>
                  <a:pt x="4773168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682495"/>
            <a:ext cx="7772400" cy="6803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73167" y="437387"/>
            <a:ext cx="2322830" cy="1734820"/>
          </a:xfrm>
          <a:custGeom>
            <a:avLst/>
            <a:gdLst/>
            <a:ahLst/>
            <a:cxnLst/>
            <a:rect l="l" t="t" r="r" b="b"/>
            <a:pathLst>
              <a:path w="2322829" h="1734820">
                <a:moveTo>
                  <a:pt x="0" y="1734642"/>
                </a:moveTo>
                <a:lnTo>
                  <a:pt x="2322664" y="1734642"/>
                </a:lnTo>
                <a:lnTo>
                  <a:pt x="2322664" y="0"/>
                </a:lnTo>
                <a:lnTo>
                  <a:pt x="0" y="0"/>
                </a:lnTo>
                <a:lnTo>
                  <a:pt x="0" y="1734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43335" y="800722"/>
            <a:ext cx="1782445" cy="1111250"/>
          </a:xfrm>
          <a:custGeom>
            <a:avLst/>
            <a:gdLst/>
            <a:ahLst/>
            <a:cxnLst/>
            <a:rect l="l" t="t" r="r" b="b"/>
            <a:pathLst>
              <a:path w="1782445" h="1111250">
                <a:moveTo>
                  <a:pt x="0" y="1110665"/>
                </a:moveTo>
                <a:lnTo>
                  <a:pt x="1782343" y="1110665"/>
                </a:lnTo>
                <a:lnTo>
                  <a:pt x="1782343" y="0"/>
                </a:lnTo>
                <a:lnTo>
                  <a:pt x="0" y="0"/>
                </a:lnTo>
                <a:lnTo>
                  <a:pt x="0" y="1110665"/>
                </a:lnTo>
                <a:close/>
              </a:path>
            </a:pathLst>
          </a:custGeom>
          <a:ln w="12699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97843" y="726846"/>
            <a:ext cx="1073785" cy="178435"/>
          </a:xfrm>
          <a:custGeom>
            <a:avLst/>
            <a:gdLst/>
            <a:ahLst/>
            <a:cxnLst/>
            <a:rect l="l" t="t" r="r" b="b"/>
            <a:pathLst>
              <a:path w="1073785" h="178434">
                <a:moveTo>
                  <a:pt x="0" y="178307"/>
                </a:moveTo>
                <a:lnTo>
                  <a:pt x="1073327" y="178307"/>
                </a:lnTo>
                <a:lnTo>
                  <a:pt x="1073327" y="0"/>
                </a:lnTo>
                <a:lnTo>
                  <a:pt x="0" y="0"/>
                </a:lnTo>
                <a:lnTo>
                  <a:pt x="0" y="178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85139" y="1103218"/>
            <a:ext cx="1126490" cy="4870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0" spc="55"/>
              <a:t>STYLE</a:t>
            </a:r>
            <a:endParaRPr sz="3000"/>
          </a:p>
        </p:txBody>
      </p:sp>
      <p:sp>
        <p:nvSpPr>
          <p:cNvPr id="10" name="object 10"/>
          <p:cNvSpPr txBox="1"/>
          <p:nvPr/>
        </p:nvSpPr>
        <p:spPr>
          <a:xfrm>
            <a:off x="5406166" y="1022552"/>
            <a:ext cx="108394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950" spc="1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95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50" spc="105">
                <a:solidFill>
                  <a:srgbClr val="58595B"/>
                </a:solidFill>
                <a:latin typeface="Arial"/>
                <a:cs typeface="Arial"/>
              </a:rPr>
              <a:t>LITTLE</a:t>
            </a:r>
            <a:r>
              <a:rPr dirty="0" sz="9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6166" y="1523007"/>
            <a:ext cx="11023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950" spc="8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950" spc="2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950" spc="85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9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6843" y="2241716"/>
            <a:ext cx="22212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90">
                <a:solidFill>
                  <a:srgbClr val="58595B"/>
                </a:solidFill>
                <a:latin typeface="Tahoma"/>
                <a:cs typeface="Tahoma"/>
              </a:rPr>
              <a:t>WOOD</a:t>
            </a:r>
            <a:r>
              <a:rPr dirty="0" sz="1800" spc="27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800" spc="235">
                <a:solidFill>
                  <a:srgbClr val="58595B"/>
                </a:solidFill>
                <a:latin typeface="Tahoma"/>
                <a:cs typeface="Tahoma"/>
              </a:rPr>
              <a:t>PRODUCT</a:t>
            </a:r>
            <a:r>
              <a:rPr dirty="0" sz="1800" spc="-385">
                <a:solidFill>
                  <a:srgbClr val="58595B"/>
                </a:solidFill>
                <a:latin typeface="Tahoma"/>
                <a:cs typeface="Tahoma"/>
              </a:rPr>
              <a:t> 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98074" y="8934038"/>
            <a:ext cx="1576247" cy="211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10247" y="9231879"/>
            <a:ext cx="476631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60">
                <a:solidFill>
                  <a:srgbClr val="939598"/>
                </a:solidFill>
                <a:latin typeface="Arial"/>
                <a:cs typeface="Arial"/>
              </a:rPr>
              <a:t>SOLID </a:t>
            </a:r>
            <a:r>
              <a:rPr dirty="0" sz="700" spc="55">
                <a:solidFill>
                  <a:srgbClr val="939598"/>
                </a:solidFill>
                <a:latin typeface="Arial"/>
                <a:cs typeface="Arial"/>
              </a:rPr>
              <a:t>HERITAGE. </a:t>
            </a:r>
            <a:r>
              <a:rPr dirty="0" sz="700" spc="65">
                <a:solidFill>
                  <a:srgbClr val="939598"/>
                </a:solidFill>
                <a:latin typeface="Arial"/>
                <a:cs typeface="Arial"/>
              </a:rPr>
              <a:t>QUALITY 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CRAFTSMANSHI </a:t>
            </a:r>
            <a:r>
              <a:rPr dirty="0" sz="700" spc="-40">
                <a:solidFill>
                  <a:srgbClr val="939598"/>
                </a:solidFill>
                <a:latin typeface="Arial"/>
                <a:cs typeface="Arial"/>
              </a:rPr>
              <a:t>P. </a:t>
            </a:r>
            <a:r>
              <a:rPr dirty="0" sz="700" spc="40">
                <a:solidFill>
                  <a:srgbClr val="939598"/>
                </a:solidFill>
                <a:latin typeface="Arial"/>
                <a:cs typeface="Arial"/>
              </a:rPr>
              <a:t>STYLISH </a:t>
            </a:r>
            <a:r>
              <a:rPr dirty="0" sz="700" spc="65">
                <a:solidFill>
                  <a:srgbClr val="939598"/>
                </a:solidFill>
                <a:latin typeface="Arial"/>
                <a:cs typeface="Arial"/>
              </a:rPr>
              <a:t>SELECTION. </a:t>
            </a:r>
            <a:r>
              <a:rPr dirty="0" sz="700" spc="75">
                <a:solidFill>
                  <a:srgbClr val="939598"/>
                </a:solidFill>
                <a:latin typeface="Arial"/>
                <a:cs typeface="Arial"/>
              </a:rPr>
              <a:t>DEDICATED</a:t>
            </a:r>
            <a:r>
              <a:rPr dirty="0" sz="700" spc="2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700" spc="-5">
                <a:solidFill>
                  <a:srgbClr val="939598"/>
                </a:solidFill>
                <a:latin typeface="Arial"/>
                <a:cs typeface="Arial"/>
              </a:rPr>
              <a:t>SER </a:t>
            </a:r>
            <a:r>
              <a:rPr dirty="0" sz="700" spc="50">
                <a:solidFill>
                  <a:srgbClr val="939598"/>
                </a:solidFill>
                <a:latin typeface="Arial"/>
                <a:cs typeface="Arial"/>
              </a:rPr>
              <a:t>VICE.</a:t>
            </a:r>
            <a:r>
              <a:rPr dirty="0" sz="700" spc="-85">
                <a:solidFill>
                  <a:srgbClr val="939598"/>
                </a:solidFill>
                <a:latin typeface="Arial"/>
                <a:cs typeface="Arial"/>
              </a:rPr>
              <a:t> 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2188" y="5491857"/>
            <a:ext cx="3111890" cy="2430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70189" y="8051800"/>
          <a:ext cx="401574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574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8010-81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WRITING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DESK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24.5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Center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has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drop-front for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laptop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keyboard</a:t>
                      </a:r>
                      <a:r>
                        <a:rPr dirty="0" sz="900" spc="-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use.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458637" y="1151603"/>
            <a:ext cx="2238737" cy="2576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563984" y="3937000"/>
          <a:ext cx="205168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168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8010-38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SMALL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18-1/2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dirty="0" sz="800" spc="-5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749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9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individual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44500" y="438784"/>
            <a:ext cx="16383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8010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REGENCY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24358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those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eclectic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tastes,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Townsend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undeniable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favorite.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Though  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distinct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descent,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mix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options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makes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endless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combinations.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683502"/>
            <a:ext cx="3234055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Warm stains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glazes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over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lightly</a:t>
            </a:r>
            <a:r>
              <a:rPr dirty="0" sz="1100" spc="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distressed</a:t>
            </a:r>
            <a:endParaRPr sz="1100">
              <a:latin typeface="Arial"/>
              <a:cs typeface="Arial"/>
            </a:endParaRPr>
          </a:p>
          <a:p>
            <a:pPr marL="12700" marR="9842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elm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accentuate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beautiful 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grain, 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mate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brilliantly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</a:t>
            </a:r>
            <a:endParaRPr sz="1100">
              <a:latin typeface="Arial"/>
              <a:cs typeface="Arial"/>
            </a:endParaRPr>
          </a:p>
          <a:p>
            <a:pPr marL="12700" marR="8191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metal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accents.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stylings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continue with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clover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leaf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shapes,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</a:t>
            </a:r>
            <a:r>
              <a:rPr dirty="0" sz="110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brass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foot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rests,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fixed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shelving.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Townsend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World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charm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always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display.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823" y="2471864"/>
            <a:ext cx="1957002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65672" y="2471864"/>
            <a:ext cx="2896927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/>
              <a:t>TOWNSEND</a:t>
            </a:r>
            <a:r>
              <a:rPr dirty="0" spc="140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200"/>
              <a:t>COGNAC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5715000" y="2523744"/>
            <a:ext cx="2057400" cy="2014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9668" y="1511503"/>
            <a:ext cx="1284439" cy="1820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15681" y="3479800"/>
          <a:ext cx="154368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68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8190-88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MARTINI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376852" y="6165812"/>
            <a:ext cx="2340150" cy="1753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975429" y="8048243"/>
            <a:ext cx="140017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8190-13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1194" y="5492715"/>
            <a:ext cx="1999390" cy="2447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08473" y="8060943"/>
          <a:ext cx="17703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03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8190-19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927644" y="1378000"/>
            <a:ext cx="1217745" cy="1974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232172" y="3479800"/>
          <a:ext cx="27343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310"/>
              </a:tblGrid>
              <a:tr h="310515">
                <a:tc>
                  <a:txBody>
                    <a:bodyPr/>
                    <a:lstStyle/>
                    <a:p>
                      <a:pPr algn="ctr" marL="3111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8190-28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clover leaf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design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6142508" y="2558567"/>
            <a:ext cx="666311" cy="6326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517002" y="438784"/>
            <a:ext cx="18110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TOWNSEND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99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7942" y="7985259"/>
            <a:ext cx="1149277" cy="729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65982" y="5486400"/>
            <a:ext cx="3608730" cy="2514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646990" y="8051800"/>
          <a:ext cx="1944370" cy="905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3735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8190-99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FLIP-TOP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marL="127000" marR="11874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 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(on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only).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006411" y="5785378"/>
            <a:ext cx="1511804" cy="21425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64716" y="8051800"/>
          <a:ext cx="203390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39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8190-CC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10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201930" marR="119380" indent="-7556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drawer,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765518" y="920639"/>
            <a:ext cx="2345279" cy="2505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24014" y="3479800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8190-94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SQUARE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351117" y="914400"/>
            <a:ext cx="3447852" cy="25115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836198" y="3479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8190-93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8190-93-T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8190-93-B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44500" y="438784"/>
            <a:ext cx="18643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TOWNSEND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7380" y="6104984"/>
            <a:ext cx="3606297" cy="1758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21939" y="8060943"/>
          <a:ext cx="1631950" cy="77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195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8190-43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Inset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detail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shown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right. 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8190-43-T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8190-43-B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246585" y="1297056"/>
            <a:ext cx="1850732" cy="2040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807549" y="3479800"/>
          <a:ext cx="275717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653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8190-BT </a:t>
                      </a: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BISTRO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8190-BT-T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8190-BT-B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740370" y="8086343"/>
            <a:ext cx="1074043" cy="716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464171" y="438784"/>
            <a:ext cx="18643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TOWNSEND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101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2028594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30200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Artisan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has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1100" spc="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rule—expect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unexpected.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comes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from 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unique merger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Art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Deco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</a:t>
            </a:r>
            <a:r>
              <a:rPr dirty="0" sz="11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blended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mid-century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designs.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154680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Mica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incorporates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gray</a:t>
            </a:r>
            <a:r>
              <a:rPr dirty="0" sz="110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stain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that’s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lightly wiped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warm</a:t>
            </a:r>
            <a:endParaRPr sz="1100">
              <a:latin typeface="Arial"/>
              <a:cs typeface="Arial"/>
            </a:endParaRPr>
          </a:p>
          <a:p>
            <a:pPr marL="12700" marR="19050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transparency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grain.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Some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made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solely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fashioned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100">
              <a:latin typeface="Arial"/>
              <a:cs typeface="Arial"/>
            </a:endParaRPr>
          </a:p>
          <a:p>
            <a:pPr marL="12700" marR="15875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others mix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materials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including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bases.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end,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Artisan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designed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capture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attention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never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let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go.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9017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0"/>
              <a:t>ARTISAN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90170" marR="65405">
              <a:lnSpc>
                <a:spcPct val="100000"/>
              </a:lnSpc>
              <a:spcBef>
                <a:spcPts val="25"/>
              </a:spcBef>
            </a:pPr>
            <a:r>
              <a:rPr dirty="0" sz="1200" spc="114"/>
              <a:t>MICA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3543" y="1285647"/>
            <a:ext cx="1509278" cy="2006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80851" y="3467100"/>
            <a:ext cx="144081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8196-90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4319" y="5787439"/>
            <a:ext cx="1853183" cy="2143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46396" y="8048243"/>
            <a:ext cx="14573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8196-CS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65822" y="5919457"/>
            <a:ext cx="1266643" cy="1996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243431" y="8048243"/>
            <a:ext cx="131508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8196-88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MARTINI</a:t>
            </a:r>
            <a:r>
              <a:rPr dirty="0" sz="900" spc="-13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47526" y="1410688"/>
            <a:ext cx="1460421" cy="1993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819492" y="3467100"/>
            <a:ext cx="131127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8196-28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ACCENT</a:t>
            </a:r>
            <a:r>
              <a:rPr dirty="0" sz="900" spc="-13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2928" y="438784"/>
            <a:ext cx="16954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ARTISAN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066" y="5528877"/>
            <a:ext cx="2432865" cy="237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4008" y="8051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8196-15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8196-15-T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8196-15-B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810000" y="5631503"/>
            <a:ext cx="2971800" cy="2241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03317" y="8051800"/>
          <a:ext cx="278257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193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8196-DT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6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8196-DT-T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8196-DT-B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678835" y="1303290"/>
            <a:ext cx="2728209" cy="2046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362136" y="3479800"/>
          <a:ext cx="18707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0710"/>
              </a:tblGrid>
              <a:tr h="310515">
                <a:tc>
                  <a:txBody>
                    <a:bodyPr/>
                    <a:lstStyle/>
                    <a:p>
                      <a:pPr marL="41529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8196-96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DEMILUNE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3803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994076" y="1670139"/>
            <a:ext cx="1815706" cy="1703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04800" y="3479800"/>
          <a:ext cx="206184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45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8196-MT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MOBILE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TANDEM</a:t>
                      </a:r>
                      <a:r>
                        <a:rPr dirty="0" sz="900" spc="-1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hidden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casters.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2356263" y="3451859"/>
            <a:ext cx="976579" cy="6264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55604" y="4090670"/>
            <a:ext cx="625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939598"/>
                </a:solidFill>
                <a:latin typeface="Arial"/>
                <a:cs typeface="Arial"/>
              </a:rPr>
              <a:t>(two</a:t>
            </a:r>
            <a:r>
              <a:rPr dirty="0" sz="900" spc="-85" i="1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900" spc="-20" i="1">
                <a:solidFill>
                  <a:srgbClr val="939598"/>
                </a:solidFill>
                <a:latin typeface="Arial"/>
                <a:cs typeface="Arial"/>
              </a:rPr>
              <a:t>shown)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438784"/>
            <a:ext cx="16954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ARTISAN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97500" y="9302750"/>
            <a:ext cx="21304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8116-CS CHAIRSIDE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7924"/>
            <a:ext cx="2119426" cy="2060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4765" y="2471864"/>
            <a:ext cx="1860061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07213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country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elegance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England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clearly</a:t>
            </a:r>
            <a:endParaRPr sz="1100">
              <a:latin typeface="Arial"/>
              <a:cs typeface="Arial"/>
            </a:endParaRPr>
          </a:p>
          <a:p>
            <a:pPr marL="12700" marR="62865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evident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Berkeley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like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bulbous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leg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turnings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pulled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corners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sophisticated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statement.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26834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Game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 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top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intricate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veneer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pattern,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well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offset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drawers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four</a:t>
            </a:r>
            <a:r>
              <a:rPr dirty="0" sz="1100" spc="-20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sides.</a:t>
            </a:r>
            <a:endParaRPr sz="1100">
              <a:latin typeface="Arial"/>
              <a:cs typeface="Arial"/>
            </a:endParaRPr>
          </a:p>
          <a:p>
            <a:pPr marL="12700" marR="24765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table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serves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ideal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companion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upholstered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chairs.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those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endParaRPr sz="1100">
              <a:latin typeface="Arial"/>
              <a:cs typeface="Arial"/>
            </a:endParaRPr>
          </a:p>
          <a:p>
            <a:pPr marL="12700" marR="7175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well-cultivated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tastes,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luxurious pieces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Berkeley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worthy</a:t>
            </a:r>
            <a:r>
              <a:rPr dirty="0" sz="110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investment.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145"/>
              <a:t>BERKELEY</a:t>
            </a:r>
            <a:r>
              <a:rPr dirty="0" spc="155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40"/>
              <a:t>OLD </a:t>
            </a:r>
            <a:r>
              <a:rPr dirty="0" sz="1200" spc="50"/>
              <a:t>ENGLISH</a:t>
            </a:r>
            <a:r>
              <a:rPr dirty="0" sz="1200" spc="-7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5525" y="5674422"/>
            <a:ext cx="2915685" cy="2183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85823" y="8054650"/>
          <a:ext cx="272859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79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8199-87 </a:t>
                      </a:r>
                      <a:r>
                        <a:rPr dirty="0" sz="900" spc="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GAME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24.75</a:t>
                      </a:r>
                      <a:r>
                        <a:rPr dirty="0" sz="800" spc="8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antique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coasters.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433857" y="1005373"/>
            <a:ext cx="1750877" cy="2286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11585" y="34990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39728" y="34990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63018" y="3467100"/>
            <a:ext cx="1871980" cy="426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8199-A4 </a:t>
            </a:r>
            <a:r>
              <a:rPr dirty="0" sz="900" spc="55">
                <a:solidFill>
                  <a:srgbClr val="939598"/>
                </a:solidFill>
                <a:latin typeface="Tahoma"/>
                <a:cs typeface="Tahoma"/>
              </a:rPr>
              <a:t>OCCASIONAL </a:t>
            </a:r>
            <a:r>
              <a:rPr dirty="0" sz="900" spc="25">
                <a:solidFill>
                  <a:srgbClr val="939598"/>
                </a:solidFill>
                <a:latin typeface="Tahoma"/>
                <a:cs typeface="Tahoma"/>
              </a:rPr>
              <a:t>CHAIR </a:t>
            </a:r>
            <a:r>
              <a:rPr dirty="0" baseline="11904" sz="1050" spc="15">
                <a:solidFill>
                  <a:srgbClr val="939598"/>
                </a:solidFill>
                <a:latin typeface="Tahoma"/>
                <a:cs typeface="Tahoma"/>
              </a:rPr>
              <a:t>L</a:t>
            </a:r>
            <a:r>
              <a:rPr dirty="0" baseline="11904" sz="1050" spc="-1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baseline="11904" sz="1050" spc="120">
                <a:solidFill>
                  <a:srgbClr val="939598"/>
                </a:solidFill>
                <a:latin typeface="Tahoma"/>
                <a:cs typeface="Tahoma"/>
              </a:rPr>
              <a:t>N</a:t>
            </a:r>
            <a:endParaRPr baseline="11904" sz="1050">
              <a:latin typeface="Tahoma"/>
              <a:cs typeface="Tahoma"/>
            </a:endParaRPr>
          </a:p>
          <a:p>
            <a:pPr algn="ctr" marL="12700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24.5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23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36.5</a:t>
            </a:r>
            <a:r>
              <a:rPr dirty="0" sz="800" spc="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  <a:p>
            <a:pPr algn="ctr" marL="12700">
              <a:lnSpc>
                <a:spcPct val="100000"/>
              </a:lnSpc>
              <a:spcBef>
                <a:spcPts val="14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ah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sh 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sd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21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1605" y="956183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8"/>
                </a:moveTo>
                <a:lnTo>
                  <a:pt x="131356" y="131318"/>
                </a:lnTo>
                <a:lnTo>
                  <a:pt x="131356" y="0"/>
                </a:lnTo>
                <a:lnTo>
                  <a:pt x="0" y="0"/>
                </a:lnTo>
                <a:lnTo>
                  <a:pt x="0" y="131318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5501" y="9561830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8"/>
                </a:moveTo>
                <a:lnTo>
                  <a:pt x="131356" y="131318"/>
                </a:lnTo>
                <a:lnTo>
                  <a:pt x="131356" y="0"/>
                </a:lnTo>
                <a:lnTo>
                  <a:pt x="0" y="0"/>
                </a:lnTo>
                <a:lnTo>
                  <a:pt x="0" y="131318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38283" y="9555952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15">
                <a:solidFill>
                  <a:srgbClr val="939598"/>
                </a:solidFill>
                <a:latin typeface="Tahoma"/>
                <a:cs typeface="Tahoma"/>
              </a:rPr>
              <a:t>L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r>
              <a:rPr dirty="0" sz="8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Leather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8045" y="9555952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150">
                <a:solidFill>
                  <a:srgbClr val="939598"/>
                </a:solidFill>
                <a:latin typeface="Tahoma"/>
                <a:cs typeface="Tahoma"/>
              </a:rPr>
              <a:t>N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Nail-head 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trim</a:t>
            </a:r>
            <a:r>
              <a:rPr dirty="0" sz="800" spc="-1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standard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7052" y="438784"/>
            <a:ext cx="17513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8199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60">
                <a:solidFill>
                  <a:srgbClr val="636466"/>
                </a:solidFill>
                <a:latin typeface="Arial"/>
                <a:cs typeface="Arial"/>
              </a:rPr>
              <a:t>BERKELEY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107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73671" y="9302750"/>
            <a:ext cx="17545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8115-95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520" y="878398"/>
            <a:ext cx="10979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35" b="1">
                <a:solidFill>
                  <a:srgbClr val="58595B"/>
                </a:solidFill>
                <a:latin typeface="Verdana"/>
                <a:cs typeface="Verdana"/>
              </a:rPr>
              <a:t>FINISHES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900" y="1294866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2300" y="7114755"/>
            <a:ext cx="1335024" cy="1408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84948" y="8570861"/>
            <a:ext cx="41910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855" marR="5080" indent="-97790">
              <a:lnSpc>
                <a:spcPct val="111100"/>
              </a:lnSpc>
              <a:spcBef>
                <a:spcPts val="100"/>
              </a:spcBef>
            </a:pP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Heirloom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8050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8492" y="7114755"/>
            <a:ext cx="1335024" cy="1408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1038" y="8570861"/>
            <a:ext cx="48133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0970" marR="5080" indent="-128905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Manhat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tan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8120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94684" y="7114806"/>
            <a:ext cx="1335024" cy="1408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243786" y="8570861"/>
            <a:ext cx="22860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604" marR="5080" indent="-254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Mica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8196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30876" y="7114755"/>
            <a:ext cx="1335024" cy="1408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549208" y="8570861"/>
            <a:ext cx="69024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5725">
              <a:lnSpc>
                <a:spcPct val="111100"/>
              </a:lnSpc>
              <a:spcBef>
                <a:spcPts val="100"/>
              </a:spcBef>
            </a:pP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English 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8055/8095/8199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2300" y="5272239"/>
            <a:ext cx="1335024" cy="1408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01128" y="6726056"/>
            <a:ext cx="58674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marR="5080" indent="-18161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English</a:t>
            </a:r>
            <a:r>
              <a:rPr dirty="0" sz="75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Linen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8129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8492" y="5272227"/>
            <a:ext cx="1335024" cy="1408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620758" y="6726056"/>
            <a:ext cx="40195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1600" marR="5080" indent="-89535">
              <a:lnSpc>
                <a:spcPct val="111100"/>
              </a:lnSpc>
              <a:spcBef>
                <a:spcPts val="100"/>
              </a:spcBef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Esp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esso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8155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94684" y="5272290"/>
            <a:ext cx="1335024" cy="1408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158204" y="6726056"/>
            <a:ext cx="39941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0330" marR="5080" indent="-88265">
              <a:lnSpc>
                <a:spcPct val="111100"/>
              </a:lnSpc>
              <a:spcBef>
                <a:spcPts val="100"/>
              </a:spcBef>
            </a:pP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Graphite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8160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30876" y="5272239"/>
            <a:ext cx="1335024" cy="1408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664551" y="6726056"/>
            <a:ext cx="45974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 marR="5080" indent="-1905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Graystone 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8106/8117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2300" y="3429711"/>
            <a:ext cx="1335024" cy="1408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065947" y="4885820"/>
            <a:ext cx="45720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493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Cherry 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8110/8125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58492" y="3429711"/>
            <a:ext cx="1335024" cy="14081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643713" y="4885820"/>
            <a:ext cx="35560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105" marR="5080" indent="-6604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Cognac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8190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94684" y="3429774"/>
            <a:ext cx="1335024" cy="14081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054001" y="4885820"/>
            <a:ext cx="60833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4470" marR="5080" indent="-192405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Créme</a:t>
            </a:r>
            <a:r>
              <a:rPr dirty="0" sz="7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Brulee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8122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30876" y="3429711"/>
            <a:ext cx="1335024" cy="1408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634644" y="4885820"/>
            <a:ext cx="51943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0020" marR="5080" indent="-147955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Dusty</a:t>
            </a:r>
            <a:r>
              <a:rPr dirty="0" sz="7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Khaki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8150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2300" y="1587182"/>
            <a:ext cx="1335024" cy="14081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082233" y="3043341"/>
            <a:ext cx="42481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3030" marR="5080" indent="-100965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Ama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et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8101</a:t>
            </a:r>
            <a:endParaRPr sz="7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58492" y="1587182"/>
            <a:ext cx="1335024" cy="14081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402018" y="3043341"/>
            <a:ext cx="83883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0040" marR="5080" indent="-307975">
              <a:lnSpc>
                <a:spcPct val="111100"/>
              </a:lnSpc>
              <a:spcBef>
                <a:spcPts val="100"/>
              </a:spcBef>
            </a:pP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Antique</a:t>
            </a:r>
            <a:r>
              <a:rPr dirty="0" sz="75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Parchment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8127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94684" y="1587246"/>
            <a:ext cx="1335024" cy="14081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4043428" y="3043341"/>
            <a:ext cx="62928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5265" marR="5080" indent="-20320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Brushed</a:t>
            </a:r>
            <a:r>
              <a:rPr dirty="0" sz="75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Linen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8065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30876" y="1587182"/>
            <a:ext cx="1335024" cy="14081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5635502" y="3043341"/>
            <a:ext cx="518159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545" marR="5080" indent="-30480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Cand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lel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ight 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8010/8115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438784"/>
            <a:ext cx="747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FINISHES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5101" y="878398"/>
            <a:ext cx="10979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35" b="1">
                <a:solidFill>
                  <a:srgbClr val="58595B"/>
                </a:solidFill>
                <a:latin typeface="Verdana"/>
                <a:cs typeface="Verdana"/>
              </a:rPr>
              <a:t>FINISHES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6660" y="1294866"/>
            <a:ext cx="5943600" cy="0"/>
          </a:xfrm>
          <a:custGeom>
            <a:avLst/>
            <a:gdLst/>
            <a:ahLst/>
            <a:cxnLst/>
            <a:rect l="l" t="t" r="r" b="b"/>
            <a:pathLst>
              <a:path w="5943600" h="0">
                <a:moveTo>
                  <a:pt x="0" y="0"/>
                </a:moveTo>
                <a:lnTo>
                  <a:pt x="5943092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5897" y="5272239"/>
            <a:ext cx="1335024" cy="1408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57449" y="6726056"/>
            <a:ext cx="46164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1445" marR="5080" indent="-119380">
              <a:lnSpc>
                <a:spcPct val="111100"/>
              </a:lnSpc>
              <a:spcBef>
                <a:spcPts val="100"/>
              </a:spcBef>
            </a:pPr>
            <a:r>
              <a:rPr dirty="0" sz="750" spc="-100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ranquil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ity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8114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2089" y="5272227"/>
            <a:ext cx="1335024" cy="1408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40834" y="6726056"/>
            <a:ext cx="34861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930" marR="5080" indent="-62865">
              <a:lnSpc>
                <a:spcPct val="111100"/>
              </a:lnSpc>
              <a:spcBef>
                <a:spcPts val="100"/>
              </a:spcBef>
            </a:pP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enezia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8116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88282" y="5272290"/>
            <a:ext cx="1335024" cy="1408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63732" y="6726056"/>
            <a:ext cx="77597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8290" marR="5080" indent="-276225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Weathered</a:t>
            </a:r>
            <a:r>
              <a:rPr dirty="0" sz="7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Pecan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8104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15897" y="3429711"/>
            <a:ext cx="1335024" cy="1408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770317" y="4885820"/>
            <a:ext cx="23558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 marR="5080" indent="-6350">
              <a:lnSpc>
                <a:spcPct val="111100"/>
              </a:lnSpc>
              <a:spcBef>
                <a:spcPts val="100"/>
              </a:spcBef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Slate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8107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52089" y="3429711"/>
            <a:ext cx="1335024" cy="1408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144826" y="4885820"/>
            <a:ext cx="54102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0815" marR="5080" indent="-158750">
              <a:lnSpc>
                <a:spcPct val="111100"/>
              </a:lnSpc>
              <a:spcBef>
                <a:spcPts val="100"/>
              </a:spcBef>
            </a:pP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Stockbridge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8124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88282" y="3429774"/>
            <a:ext cx="1335024" cy="1408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581448" y="4885820"/>
            <a:ext cx="74041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0510" marR="5080" indent="-258445">
              <a:lnSpc>
                <a:spcPct val="111100"/>
              </a:lnSpc>
              <a:spcBef>
                <a:spcPts val="100"/>
              </a:spcBef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Tarnished</a:t>
            </a:r>
            <a:r>
              <a:rPr dirty="0" sz="750" spc="-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Creme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8123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24473" y="3429711"/>
            <a:ext cx="1335024" cy="1408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296964" y="4885820"/>
            <a:ext cx="38227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 marR="5080" indent="-79375">
              <a:lnSpc>
                <a:spcPct val="111100"/>
              </a:lnSpc>
              <a:spcBef>
                <a:spcPts val="100"/>
              </a:spcBef>
            </a:pPr>
            <a:r>
              <a:rPr dirty="0" sz="750" spc="-114">
                <a:solidFill>
                  <a:srgbClr val="58595B"/>
                </a:solidFill>
                <a:latin typeface="Arial"/>
                <a:cs typeface="Arial"/>
              </a:rPr>
              <a:t>T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obacco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8109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15897" y="1587182"/>
            <a:ext cx="1335024" cy="14081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625587" y="3045586"/>
            <a:ext cx="52514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3195" marR="5080" indent="-151130">
              <a:lnSpc>
                <a:spcPct val="111100"/>
              </a:lnSpc>
              <a:spcBef>
                <a:spcPts val="100"/>
              </a:spcBef>
            </a:pP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Old</a:t>
            </a:r>
            <a:r>
              <a:rPr dirty="0" sz="75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Havana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8097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52089" y="1587182"/>
            <a:ext cx="1335024" cy="1408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195022" y="3045586"/>
            <a:ext cx="44005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650" marR="5080" indent="-108585">
              <a:lnSpc>
                <a:spcPct val="111100"/>
              </a:lnSpc>
              <a:spcBef>
                <a:spcPts val="100"/>
              </a:spcBef>
            </a:pP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Pal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lad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ium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8111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288282" y="1587246"/>
            <a:ext cx="1335024" cy="14081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754374" y="3045586"/>
            <a:ext cx="39433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7790" marR="5080" indent="-85725">
              <a:lnSpc>
                <a:spcPct val="111100"/>
              </a:lnSpc>
              <a:spcBef>
                <a:spcPts val="100"/>
              </a:spcBef>
            </a:pP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Rust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ique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8113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24473" y="1587182"/>
            <a:ext cx="1335024" cy="1408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357018" y="3045586"/>
            <a:ext cx="26225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50" marR="5080" indent="-19685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Sable 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8105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80846" y="438784"/>
            <a:ext cx="7473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FINISHES 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109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68970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7200" y="4260378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878398"/>
            <a:ext cx="2684145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80" b="1">
                <a:solidFill>
                  <a:srgbClr val="58595B"/>
                </a:solidFill>
                <a:latin typeface="Verdana"/>
                <a:cs typeface="Verdana"/>
              </a:rPr>
              <a:t>WOOD</a:t>
            </a:r>
            <a:r>
              <a:rPr dirty="0" sz="2000" spc="2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2000" spc="-260" b="1">
                <a:solidFill>
                  <a:srgbClr val="58595B"/>
                </a:solidFill>
                <a:latin typeface="Verdana"/>
                <a:cs typeface="Verdana"/>
              </a:rPr>
              <a:t>PRODUCT</a:t>
            </a:r>
            <a:endParaRPr sz="2000">
              <a:latin typeface="Verdana"/>
              <a:cs typeface="Verdana"/>
            </a:endParaRPr>
          </a:p>
          <a:p>
            <a:pPr marL="16510">
              <a:lnSpc>
                <a:spcPct val="100000"/>
              </a:lnSpc>
              <a:spcBef>
                <a:spcPts val="1905"/>
              </a:spcBef>
            </a:pPr>
            <a:r>
              <a:rPr dirty="0" sz="1150" spc="-40" b="1">
                <a:solidFill>
                  <a:srgbClr val="58595B"/>
                </a:solidFill>
                <a:latin typeface="Verdana"/>
                <a:cs typeface="Verdana"/>
              </a:rPr>
              <a:t>WOOD </a:t>
            </a:r>
            <a:r>
              <a:rPr dirty="0" sz="1150" spc="-90" b="1">
                <a:solidFill>
                  <a:srgbClr val="58595B"/>
                </a:solidFill>
                <a:latin typeface="Verdana"/>
                <a:cs typeface="Verdana"/>
              </a:rPr>
              <a:t>PRODUCT:</a:t>
            </a:r>
            <a:r>
              <a:rPr dirty="0" sz="1150" spc="6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80" b="1">
                <a:solidFill>
                  <a:srgbClr val="58595B"/>
                </a:solidFill>
                <a:latin typeface="Verdana"/>
                <a:cs typeface="Verdana"/>
              </a:rPr>
              <a:t>CONSTRUCTION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563" y="1717368"/>
            <a:ext cx="6426835" cy="205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occasional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products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manufactured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Chair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built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using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most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trusted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construction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techniques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been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practice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centuries.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Ensuring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integrity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piece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number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one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priority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construction.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Therefore,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insist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holding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standards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established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through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handcrafted furniture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experience.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natural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product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reacts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environment 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standards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allow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product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react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compromising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longevity.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1100"/>
              </a:lnSpc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interior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wood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often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plays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important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role in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longevity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than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beautifully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finished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natural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exterior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wood.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Fairfield’s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construction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uses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combination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solid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hardwoods,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plies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engineered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wood.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These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parts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machined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using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Joinery  techniques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such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Mortise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Tenon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joints,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Dowel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Joints 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Dovetail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joinery.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demand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different type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joinery,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tops 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constructed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using veneer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engineered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substrate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(core)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materials.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falls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under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Plies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engineered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application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allows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beautiful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veneers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used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tops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move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transfer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reaction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environment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into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tops.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1100"/>
              </a:lnSpc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We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consider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these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manufacturing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applications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critical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success.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construction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both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art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a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science.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beauty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achieved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through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elaborate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finishing techniques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coupled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today’s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advanced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manufacturing techniques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results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very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attractive, 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but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sturdy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durable,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too.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Quality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furniture,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such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you’ll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find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here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at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Chair,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may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last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several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lifetimes.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your health and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safety,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products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meet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California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CARB Phase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II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standards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formaldehyde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emissions.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563" y="4013992"/>
            <a:ext cx="3133725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40" b="1">
                <a:solidFill>
                  <a:srgbClr val="58595B"/>
                </a:solidFill>
                <a:latin typeface="Verdana"/>
                <a:cs typeface="Verdana"/>
              </a:rPr>
              <a:t>WOOD </a:t>
            </a:r>
            <a:r>
              <a:rPr dirty="0" sz="1150" spc="-90" b="1">
                <a:solidFill>
                  <a:srgbClr val="58595B"/>
                </a:solidFill>
                <a:latin typeface="Verdana"/>
                <a:cs typeface="Verdana"/>
              </a:rPr>
              <a:t>PRODUCT: </a:t>
            </a:r>
            <a:r>
              <a:rPr dirty="0" sz="1150" spc="-105" b="1">
                <a:solidFill>
                  <a:srgbClr val="58595B"/>
                </a:solidFill>
                <a:latin typeface="Verdana"/>
                <a:cs typeface="Verdana"/>
              </a:rPr>
              <a:t>CARE </a:t>
            </a:r>
            <a:r>
              <a:rPr dirty="0" sz="1150" spc="-50" b="1">
                <a:solidFill>
                  <a:srgbClr val="58595B"/>
                </a:solidFill>
                <a:latin typeface="Verdana"/>
                <a:cs typeface="Verdana"/>
              </a:rPr>
              <a:t>AND</a:t>
            </a:r>
            <a:r>
              <a:rPr dirty="0" sz="1150" spc="1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65" b="1">
                <a:solidFill>
                  <a:srgbClr val="58595B"/>
                </a:solidFill>
                <a:latin typeface="Verdana"/>
                <a:cs typeface="Verdana"/>
              </a:rPr>
              <a:t>CLEANING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563" y="4320837"/>
            <a:ext cx="6426835" cy="268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For day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day maintenance,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regular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dusting with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dry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cloth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recommended.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1100"/>
              </a:lnSpc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Cleaning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requires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wiping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clean,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damp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cloth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then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drying.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remove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general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soil,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coated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surface may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wiped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clean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fresh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solution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mild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soap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(ie,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Murphy’s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Oil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Soap;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mix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directed)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water.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cloth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dampened with the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soap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solution.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surface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wiped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down with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clean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dry,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soft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cloth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remove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excess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moisture.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important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ensure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 the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surface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dried.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Always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wipe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 direction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grain.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1100"/>
              </a:lnSpc>
            </a:pP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Other </a:t>
            </a:r>
            <a:r>
              <a:rPr dirty="0" sz="750" spc="35">
                <a:solidFill>
                  <a:srgbClr val="58595B"/>
                </a:solidFill>
                <a:latin typeface="Arial"/>
                <a:cs typeface="Arial"/>
              </a:rPr>
              <a:t>“wood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cleaning”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products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exist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but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contain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alkaline reagents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other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ingredients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damage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coated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surface.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Over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time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these  materials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can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soften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finish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potentially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leading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film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failure.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softening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also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lead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incidental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damage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environmental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influences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such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water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moisture damage,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increased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susceptibility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scratching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abrasion,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staining.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Household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polishes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wax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free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silicone free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used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infrequent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basis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(we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recommend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Guardsman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75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Polish).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0" b="1">
                <a:solidFill>
                  <a:srgbClr val="58595B"/>
                </a:solidFill>
                <a:latin typeface="Trebuchet MS"/>
                <a:cs typeface="Trebuchet MS"/>
              </a:rPr>
              <a:t>Points </a:t>
            </a:r>
            <a:r>
              <a:rPr dirty="0" sz="750" spc="15" b="1">
                <a:solidFill>
                  <a:srgbClr val="58595B"/>
                </a:solidFill>
                <a:latin typeface="Trebuchet MS"/>
                <a:cs typeface="Trebuchet MS"/>
              </a:rPr>
              <a:t>to</a:t>
            </a:r>
            <a:r>
              <a:rPr dirty="0" sz="750" spc="-20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spc="-10" b="1">
                <a:solidFill>
                  <a:srgbClr val="58595B"/>
                </a:solidFill>
                <a:latin typeface="Trebuchet MS"/>
                <a:cs typeface="Trebuchet MS"/>
              </a:rPr>
              <a:t>remember:</a:t>
            </a:r>
            <a:endParaRPr sz="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Times New Roman"/>
              <a:cs typeface="Times New Roman"/>
            </a:endParaRPr>
          </a:p>
          <a:p>
            <a:pPr marL="329565" marR="398780" indent="-88265">
              <a:lnSpc>
                <a:spcPct val="111100"/>
              </a:lnSpc>
              <a:spcBef>
                <a:spcPts val="5"/>
              </a:spcBef>
              <a:buChar char="•"/>
              <a:tabLst>
                <a:tab pos="3302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Routine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cleaning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prevent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long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term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damage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dirt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grease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form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film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over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time,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dulling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discoloring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finish.  Using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anything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other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than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mild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soap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solution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drying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surface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soft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cloth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may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damage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finish.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8595B"/>
              </a:buClr>
              <a:buFont typeface="Arial"/>
              <a:buChar char="•"/>
            </a:pPr>
            <a:endParaRPr sz="950">
              <a:latin typeface="Times New Roman"/>
              <a:cs typeface="Times New Roman"/>
            </a:endParaRPr>
          </a:p>
          <a:p>
            <a:pPr marL="329565" indent="-88265">
              <a:lnSpc>
                <a:spcPct val="100000"/>
              </a:lnSpc>
              <a:buChar char="•"/>
              <a:tabLst>
                <a:tab pos="3302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Where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possible,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keep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finish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away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exposure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direct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sun.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Over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time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sunlight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change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color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finish,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and/or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damage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 finish.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8595B"/>
              </a:buClr>
              <a:buFont typeface="Arial"/>
              <a:buChar char="•"/>
            </a:pPr>
            <a:endParaRPr sz="950">
              <a:latin typeface="Times New Roman"/>
              <a:cs typeface="Times New Roman"/>
            </a:endParaRPr>
          </a:p>
          <a:p>
            <a:pPr marL="329565" indent="-88265">
              <a:lnSpc>
                <a:spcPct val="100000"/>
              </a:lnSpc>
              <a:spcBef>
                <a:spcPts val="5"/>
              </a:spcBef>
              <a:buChar char="•"/>
              <a:tabLst>
                <a:tab pos="330200" algn="l"/>
              </a:tabLst>
            </a:pP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Avoid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extremes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temperature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moisture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they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can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cause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wood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expand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contract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leading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potential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coating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damage.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438784"/>
            <a:ext cx="20516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CONSTRUCTION/CARE 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&amp;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CLEANING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0142" y="878398"/>
            <a:ext cx="14046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75" b="1">
                <a:solidFill>
                  <a:srgbClr val="58595B"/>
                </a:solidFill>
                <a:latin typeface="Verdana"/>
                <a:cs typeface="Verdana"/>
              </a:rPr>
              <a:t>WARRANTY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1852" y="1668970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01852" y="5678363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96511" y="1423192"/>
            <a:ext cx="3464560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460625" algn="l"/>
              </a:tabLst>
            </a:pPr>
            <a:r>
              <a:rPr dirty="0" sz="1150" spc="-130" b="1">
                <a:solidFill>
                  <a:srgbClr val="58595B"/>
                </a:solidFill>
                <a:latin typeface="Verdana"/>
                <a:cs typeface="Verdana"/>
              </a:rPr>
              <a:t>LIFETIME   </a:t>
            </a:r>
            <a:r>
              <a:rPr dirty="0" sz="1150" spc="-125" b="1">
                <a:solidFill>
                  <a:srgbClr val="58595B"/>
                </a:solidFill>
                <a:latin typeface="Verdana"/>
                <a:cs typeface="Verdana"/>
              </a:rPr>
              <a:t>LIMITED</a:t>
            </a:r>
            <a:r>
              <a:rPr dirty="0" sz="1150" spc="3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165" b="1">
                <a:solidFill>
                  <a:srgbClr val="58595B"/>
                </a:solidFill>
                <a:latin typeface="Verdana"/>
                <a:cs typeface="Verdana"/>
              </a:rPr>
              <a:t>WARR</a:t>
            </a:r>
            <a:r>
              <a:rPr dirty="0" sz="1150" spc="-22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75" b="1">
                <a:solidFill>
                  <a:srgbClr val="58595B"/>
                </a:solidFill>
                <a:latin typeface="Verdana"/>
                <a:cs typeface="Verdana"/>
              </a:rPr>
              <a:t>ANTY:	</a:t>
            </a:r>
            <a:r>
              <a:rPr dirty="0" sz="1150" spc="-120" b="1">
                <a:solidFill>
                  <a:srgbClr val="58595B"/>
                </a:solidFill>
                <a:latin typeface="Verdana"/>
                <a:cs typeface="Verdana"/>
              </a:rPr>
              <a:t>RESIDENTIAL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6511" y="1717368"/>
            <a:ext cx="302831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warrants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its merchandise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free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defects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materials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workmanship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the life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piece under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 residential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conditions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original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purchaser.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6511" y="2238005"/>
            <a:ext cx="1517015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Exceptions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include: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7011" y="2479337"/>
            <a:ext cx="2398395" cy="218440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88900" indent="-76200">
              <a:lnSpc>
                <a:spcPct val="100000"/>
              </a:lnSpc>
              <a:spcBef>
                <a:spcPts val="200"/>
              </a:spcBef>
              <a:buChar char="•"/>
              <a:tabLst>
                <a:tab pos="88900" algn="l"/>
              </a:tabLst>
            </a:pP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Commercial/Contract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(see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separate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warranty)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year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Own Material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Standard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Executive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</a:t>
            </a:r>
            <a:endParaRPr sz="750">
              <a:latin typeface="Arial"/>
              <a:cs typeface="Arial"/>
            </a:endParaRPr>
          </a:p>
          <a:p>
            <a:pPr lvl="1" marL="161290" indent="-72390">
              <a:lnSpc>
                <a:spcPct val="100000"/>
              </a:lnSpc>
              <a:spcBef>
                <a:spcPts val="100"/>
              </a:spcBef>
              <a:buChar char="–"/>
              <a:tabLst>
                <a:tab pos="16129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Knee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Tilt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Gas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Lift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Casters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Glides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 Warranted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Recliner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(non-motorized)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(3)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Recliner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(motorized)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Swivel, Swivel Rocker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Glider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</a:t>
            </a:r>
            <a:endParaRPr sz="750">
              <a:latin typeface="Arial"/>
              <a:cs typeface="Arial"/>
            </a:endParaRPr>
          </a:p>
          <a:p>
            <a:pPr lvl="1" marL="161290" indent="-72390">
              <a:lnSpc>
                <a:spcPct val="100000"/>
              </a:lnSpc>
              <a:spcBef>
                <a:spcPts val="100"/>
              </a:spcBef>
              <a:buChar char="–"/>
              <a:tabLst>
                <a:tab pos="161290" algn="l"/>
              </a:tabLst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(3)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Three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(3)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Innerspring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Mattresses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(5)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Renting,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recovering,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misuse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abuse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Damage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due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carrier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customer</a:t>
            </a:r>
            <a:r>
              <a:rPr dirty="0" sz="750" spc="-1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handling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Case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Goods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6511" y="4765370"/>
            <a:ext cx="302831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naturally stretch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wear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considered evidence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defectiveness. Fabric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fading,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piling,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heavily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soiled,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improperly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cleaned and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“after-market”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chemically</a:t>
            </a:r>
            <a:r>
              <a:rPr dirty="0" sz="75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treated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51477" y="1717275"/>
            <a:ext cx="3028315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covered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warranty.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Own Material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warranted.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51477" y="2098275"/>
            <a:ext cx="3028315" cy="66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 have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lifetime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against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loss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resiliency.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Through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use,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cushion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soften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time.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seat cushions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fluffed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turned 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weekly.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Polyester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fibers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lose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loft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considered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defective.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51477" y="2860179"/>
            <a:ext cx="3028315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handled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through the original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agent/dealer.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needed, contact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agent/dealer.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After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receiving Fairfield authorization,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agent/dealer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 either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repair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return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defective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item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factory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repair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replacement.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transportation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labor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one 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original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purchase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date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transportation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between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agent/dealer’s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location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factory.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Outside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USA,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parts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only.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51477" y="4002989"/>
            <a:ext cx="3028315" cy="533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Replacement parts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mechanisms,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bases,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pillow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swivel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rocker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bases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charge.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Installation 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items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dealer and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covered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by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warranty.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51477" y="4637925"/>
            <a:ext cx="302831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Consequential 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incidental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damages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excluded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75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warranty.  This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gives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specific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legal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right,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also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other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rights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vary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state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state.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1477" y="5158562"/>
            <a:ext cx="2913380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frames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are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constructed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support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individuals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up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300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pounds.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96511" y="5418285"/>
            <a:ext cx="4378960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130" b="1">
                <a:solidFill>
                  <a:srgbClr val="58595B"/>
                </a:solidFill>
                <a:latin typeface="Verdana"/>
                <a:cs typeface="Verdana"/>
              </a:rPr>
              <a:t>LIFETIME </a:t>
            </a:r>
            <a:r>
              <a:rPr dirty="0" sz="1150" spc="-125" b="1">
                <a:solidFill>
                  <a:srgbClr val="58595B"/>
                </a:solidFill>
                <a:latin typeface="Verdana"/>
                <a:cs typeface="Verdana"/>
              </a:rPr>
              <a:t>LIMITED </a:t>
            </a:r>
            <a:r>
              <a:rPr dirty="0" sz="1150" spc="-165" b="1">
                <a:solidFill>
                  <a:srgbClr val="58595B"/>
                </a:solidFill>
                <a:latin typeface="Verdana"/>
                <a:cs typeface="Verdana"/>
              </a:rPr>
              <a:t>WARR </a:t>
            </a:r>
            <a:r>
              <a:rPr dirty="0" sz="1150" spc="-75" b="1">
                <a:solidFill>
                  <a:srgbClr val="58595B"/>
                </a:solidFill>
                <a:latin typeface="Verdana"/>
                <a:cs typeface="Verdana"/>
              </a:rPr>
              <a:t>ANTY: </a:t>
            </a:r>
            <a:r>
              <a:rPr dirty="0" sz="1150" spc="-80" b="1">
                <a:solidFill>
                  <a:srgbClr val="58595B"/>
                </a:solidFill>
                <a:latin typeface="Verdana"/>
                <a:cs typeface="Verdana"/>
              </a:rPr>
              <a:t>COMMERCIAL/CONTR</a:t>
            </a:r>
            <a:r>
              <a:rPr dirty="0" sz="1150" spc="-125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dirty="0" sz="1150" spc="-90" b="1">
                <a:solidFill>
                  <a:srgbClr val="58595B"/>
                </a:solidFill>
                <a:latin typeface="Verdana"/>
                <a:cs typeface="Verdana"/>
              </a:rPr>
              <a:t>ACT</a:t>
            </a:r>
            <a:r>
              <a:rPr dirty="0" sz="1150" spc="-280" b="1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6511" y="5712462"/>
            <a:ext cx="302831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warrants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its merchandise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free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defects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materials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workmanship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(5)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under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 single shift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conditions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original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purchaser.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6511" y="6233098"/>
            <a:ext cx="1517015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Exceptions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include: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87011" y="6474430"/>
            <a:ext cx="2837815" cy="294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 marR="5080" indent="-76200">
              <a:lnSpc>
                <a:spcPct val="1111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Certain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frames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delicate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features,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denoted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catalog 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and/or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website,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warranted.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 b="1">
                <a:solidFill>
                  <a:srgbClr val="58595B"/>
                </a:solidFill>
                <a:latin typeface="Trebuchet MS"/>
                <a:cs typeface="Trebuchet MS"/>
              </a:rPr>
              <a:t>Please</a:t>
            </a:r>
            <a:r>
              <a:rPr dirty="0" sz="750" spc="-30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spc="-10" b="1">
                <a:solidFill>
                  <a:srgbClr val="58595B"/>
                </a:solidFill>
                <a:latin typeface="Trebuchet MS"/>
                <a:cs typeface="Trebuchet MS"/>
              </a:rPr>
              <a:t>refer</a:t>
            </a:r>
            <a:r>
              <a:rPr dirty="0" sz="750" spc="-30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spc="15" b="1">
                <a:solidFill>
                  <a:srgbClr val="58595B"/>
                </a:solidFill>
                <a:latin typeface="Trebuchet MS"/>
                <a:cs typeface="Trebuchet MS"/>
              </a:rPr>
              <a:t>to</a:t>
            </a:r>
            <a:r>
              <a:rPr dirty="0" sz="750" spc="-30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b="1">
                <a:solidFill>
                  <a:srgbClr val="58595B"/>
                </a:solidFill>
                <a:latin typeface="Trebuchet MS"/>
                <a:cs typeface="Trebuchet MS"/>
              </a:rPr>
              <a:t>our  </a:t>
            </a:r>
            <a:r>
              <a:rPr dirty="0" sz="750" spc="5" b="1">
                <a:solidFill>
                  <a:srgbClr val="58595B"/>
                </a:solidFill>
                <a:latin typeface="Trebuchet MS"/>
                <a:cs typeface="Trebuchet MS"/>
              </a:rPr>
              <a:t>website </a:t>
            </a:r>
            <a:r>
              <a:rPr dirty="0" sz="750" spc="0" b="1">
                <a:solidFill>
                  <a:srgbClr val="58595B"/>
                </a:solidFill>
                <a:latin typeface="Trebuchet MS"/>
                <a:cs typeface="Trebuchet MS"/>
              </a:rPr>
              <a:t>for </a:t>
            </a:r>
            <a:r>
              <a:rPr dirty="0" sz="750" spc="-5" b="1">
                <a:solidFill>
                  <a:srgbClr val="58595B"/>
                </a:solidFill>
                <a:latin typeface="Trebuchet MS"/>
                <a:cs typeface="Trebuchet MS"/>
              </a:rPr>
              <a:t>the </a:t>
            </a:r>
            <a:r>
              <a:rPr dirty="0" sz="750" spc="10" b="1">
                <a:solidFill>
                  <a:srgbClr val="58595B"/>
                </a:solidFill>
                <a:latin typeface="Trebuchet MS"/>
                <a:cs typeface="Trebuchet MS"/>
              </a:rPr>
              <a:t>most </a:t>
            </a:r>
            <a:r>
              <a:rPr dirty="0" sz="750" spc="-15" b="1">
                <a:solidFill>
                  <a:srgbClr val="58595B"/>
                </a:solidFill>
                <a:latin typeface="Trebuchet MS"/>
                <a:cs typeface="Trebuchet MS"/>
              </a:rPr>
              <a:t>current</a:t>
            </a:r>
            <a:r>
              <a:rPr dirty="0" sz="750" spc="-50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spc="-10" b="1">
                <a:solidFill>
                  <a:srgbClr val="58595B"/>
                </a:solidFill>
                <a:latin typeface="Trebuchet MS"/>
                <a:cs typeface="Trebuchet MS"/>
              </a:rPr>
              <a:t>information.</a:t>
            </a:r>
            <a:endParaRPr sz="750">
              <a:latin typeface="Trebuchet MS"/>
              <a:cs typeface="Trebuchet MS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Fabrics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Customer’s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Own Material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(COM)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750">
              <a:latin typeface="Arial"/>
              <a:cs typeface="Arial"/>
            </a:endParaRPr>
          </a:p>
          <a:p>
            <a:pPr marL="86995" marR="313690" indent="-74295">
              <a:lnSpc>
                <a:spcPct val="111100"/>
              </a:lnSpc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Ultra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Plush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Blend Down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Cushions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 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(HR-40,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Ultra Firm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Dual Zone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Cushions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5</a:t>
            </a:r>
            <a:r>
              <a:rPr dirty="0" sz="75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years)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Arm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Knee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Tilt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Gas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Lift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(Standard Executive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Bases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5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years)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Casters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Glides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30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warranted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Recliner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(non-motorized)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Recliner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(motorized)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</a:t>
            </a:r>
            <a:endParaRPr sz="750">
              <a:latin typeface="Arial"/>
              <a:cs typeface="Arial"/>
            </a:endParaRPr>
          </a:p>
          <a:p>
            <a:pPr marL="88900" marR="469900" indent="-76200">
              <a:lnSpc>
                <a:spcPct val="111100"/>
              </a:lnSpc>
              <a:buChar char="•"/>
              <a:tabLst>
                <a:tab pos="88900" algn="l"/>
              </a:tabLst>
            </a:pP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Swivel, Swivel Rocker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Swivel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Glider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Sleeper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Mechanisms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-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(2)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years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Renting,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recovering,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misuse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abuse</a:t>
            </a:r>
            <a:endParaRPr sz="750">
              <a:latin typeface="Arial"/>
              <a:cs typeface="Arial"/>
            </a:endParaRPr>
          </a:p>
          <a:p>
            <a:pPr marL="88900" indent="-76200">
              <a:lnSpc>
                <a:spcPct val="100000"/>
              </a:lnSpc>
              <a:spcBef>
                <a:spcPts val="100"/>
              </a:spcBef>
              <a:buChar char="•"/>
              <a:tabLst>
                <a:tab pos="88900" algn="l"/>
              </a:tabLst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Damage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due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carrier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customer</a:t>
            </a:r>
            <a:r>
              <a:rPr dirty="0" sz="75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handling</a:t>
            </a:r>
            <a:endParaRPr sz="750">
              <a:latin typeface="Arial"/>
              <a:cs typeface="Arial"/>
            </a:endParaRPr>
          </a:p>
          <a:p>
            <a:pPr marL="88900" marR="210820" indent="-76200">
              <a:lnSpc>
                <a:spcPct val="111100"/>
              </a:lnSpc>
              <a:buChar char="•"/>
              <a:tabLst>
                <a:tab pos="85090" algn="l"/>
              </a:tabLst>
            </a:pP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Case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Goods 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750" spc="-50">
                <a:solidFill>
                  <a:srgbClr val="58595B"/>
                </a:solidFill>
                <a:latin typeface="Arial"/>
                <a:cs typeface="Arial"/>
              </a:rPr>
              <a:t>(1)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year,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the exception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frames 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denoted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catalog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and/or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on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website,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endParaRPr sz="750">
              <a:latin typeface="Arial"/>
              <a:cs typeface="Arial"/>
            </a:endParaRPr>
          </a:p>
          <a:p>
            <a:pPr marL="88900" marR="147955">
              <a:lnSpc>
                <a:spcPct val="111100"/>
              </a:lnSpc>
            </a:pP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be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warranted. </a:t>
            </a:r>
            <a:r>
              <a:rPr dirty="0" sz="750" spc="0" b="1">
                <a:solidFill>
                  <a:srgbClr val="58595B"/>
                </a:solidFill>
                <a:latin typeface="Trebuchet MS"/>
                <a:cs typeface="Trebuchet MS"/>
              </a:rPr>
              <a:t>Please </a:t>
            </a:r>
            <a:r>
              <a:rPr dirty="0" sz="750" spc="-10" b="1">
                <a:solidFill>
                  <a:srgbClr val="58595B"/>
                </a:solidFill>
                <a:latin typeface="Trebuchet MS"/>
                <a:cs typeface="Trebuchet MS"/>
              </a:rPr>
              <a:t>refer </a:t>
            </a:r>
            <a:r>
              <a:rPr dirty="0" sz="750" spc="15" b="1">
                <a:solidFill>
                  <a:srgbClr val="58595B"/>
                </a:solidFill>
                <a:latin typeface="Trebuchet MS"/>
                <a:cs typeface="Trebuchet MS"/>
              </a:rPr>
              <a:t>to </a:t>
            </a:r>
            <a:r>
              <a:rPr dirty="0" sz="750" b="1">
                <a:solidFill>
                  <a:srgbClr val="58595B"/>
                </a:solidFill>
                <a:latin typeface="Trebuchet MS"/>
                <a:cs typeface="Trebuchet MS"/>
              </a:rPr>
              <a:t>our </a:t>
            </a:r>
            <a:r>
              <a:rPr dirty="0" sz="750" spc="5" b="1">
                <a:solidFill>
                  <a:srgbClr val="58595B"/>
                </a:solidFill>
                <a:latin typeface="Trebuchet MS"/>
                <a:cs typeface="Trebuchet MS"/>
              </a:rPr>
              <a:t>website </a:t>
            </a:r>
            <a:r>
              <a:rPr dirty="0" sz="750" spc="0" b="1">
                <a:solidFill>
                  <a:srgbClr val="58595B"/>
                </a:solidFill>
                <a:latin typeface="Trebuchet MS"/>
                <a:cs typeface="Trebuchet MS"/>
              </a:rPr>
              <a:t>for </a:t>
            </a:r>
            <a:r>
              <a:rPr dirty="0" sz="750" spc="-5" b="1">
                <a:solidFill>
                  <a:srgbClr val="58595B"/>
                </a:solidFill>
                <a:latin typeface="Trebuchet MS"/>
                <a:cs typeface="Trebuchet MS"/>
              </a:rPr>
              <a:t>the</a:t>
            </a:r>
            <a:r>
              <a:rPr dirty="0" sz="750" spc="-145" b="1">
                <a:solidFill>
                  <a:srgbClr val="58595B"/>
                </a:solidFill>
                <a:latin typeface="Trebuchet MS"/>
                <a:cs typeface="Trebuchet MS"/>
              </a:rPr>
              <a:t> </a:t>
            </a:r>
            <a:r>
              <a:rPr dirty="0" sz="750" spc="10" b="1">
                <a:solidFill>
                  <a:srgbClr val="58595B"/>
                </a:solidFill>
                <a:latin typeface="Trebuchet MS"/>
                <a:cs typeface="Trebuchet MS"/>
              </a:rPr>
              <a:t>most  </a:t>
            </a:r>
            <a:r>
              <a:rPr dirty="0" sz="750" spc="-15" b="1">
                <a:solidFill>
                  <a:srgbClr val="58595B"/>
                </a:solidFill>
                <a:latin typeface="Trebuchet MS"/>
                <a:cs typeface="Trebuchet MS"/>
              </a:rPr>
              <a:t>current</a:t>
            </a:r>
            <a:r>
              <a:rPr dirty="0" sz="750" spc="-10" b="1">
                <a:solidFill>
                  <a:srgbClr val="58595B"/>
                </a:solidFill>
                <a:latin typeface="Trebuchet MS"/>
                <a:cs typeface="Trebuchet MS"/>
              </a:rPr>
              <a:t> information.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1452" y="5712462"/>
            <a:ext cx="3028950" cy="27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Fabrics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covered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(please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appropriate</a:t>
            </a:r>
            <a:r>
              <a:rPr dirty="0" sz="75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wear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tested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fabric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</a:t>
            </a:r>
            <a:r>
              <a:rPr dirty="0" sz="7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conditions).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51452" y="6093462"/>
            <a:ext cx="3028315" cy="66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The warranty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cushion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against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loss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resiliency.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Through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use,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all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cushion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soften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lose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loft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time.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seat cushions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back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pillows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fluffed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turned 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weekly.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Polyester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fibers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lose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loft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normal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use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considered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defective.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51452" y="6855367"/>
            <a:ext cx="3028315" cy="104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handled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through the original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agent/dealer.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Should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service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needed, contact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furniture agent/dealer.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After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receiving Fairfield authorization,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agent/dealer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will either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repair 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return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defective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item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factory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repair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replacement. 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Fairfield’s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transportation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the location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which 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Fairfield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originally shipped.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Transportation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labor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one 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year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the original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purchase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date.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Outside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U.S.A.,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limited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replacement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parts</a:t>
            </a:r>
            <a:r>
              <a:rPr dirty="0" sz="75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only.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51452" y="7998176"/>
            <a:ext cx="3028315" cy="533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Replacement parts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mechanisms,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office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bases,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loose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seat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back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pillow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cores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swivel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rocker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bases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8595B"/>
                </a:solidFill>
                <a:latin typeface="Arial"/>
                <a:cs typeface="Arial"/>
              </a:rPr>
              <a:t>without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charge.</a:t>
            </a:r>
            <a:r>
              <a:rPr dirty="0" sz="75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Installation 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items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responsibility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dealer and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not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covered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by 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 warranty.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51452" y="8633113"/>
            <a:ext cx="302831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Consequential and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incidental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damages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excluded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r>
              <a:rPr dirty="0" sz="750" spc="-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8595B"/>
                </a:solidFill>
                <a:latin typeface="Arial"/>
                <a:cs typeface="Arial"/>
              </a:rPr>
              <a:t>warranty.  This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gives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specific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legal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right,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you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may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also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other 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rights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750" spc="-25">
                <a:solidFill>
                  <a:srgbClr val="58595B"/>
                </a:solidFill>
                <a:latin typeface="Arial"/>
                <a:cs typeface="Arial"/>
              </a:rPr>
              <a:t>vary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state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8595B"/>
                </a:solidFill>
                <a:latin typeface="Arial"/>
                <a:cs typeface="Arial"/>
              </a:rPr>
              <a:t>state.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51452" y="9153749"/>
            <a:ext cx="2913380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8595B"/>
                </a:solidFill>
                <a:latin typeface="Arial"/>
                <a:cs typeface="Arial"/>
              </a:rPr>
              <a:t>frames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are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constructed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8595B"/>
                </a:solidFill>
                <a:latin typeface="Arial"/>
                <a:cs typeface="Arial"/>
              </a:rPr>
              <a:t>support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8595B"/>
                </a:solidFill>
                <a:latin typeface="Arial"/>
                <a:cs typeface="Arial"/>
              </a:rPr>
              <a:t>individuals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8595B"/>
                </a:solidFill>
                <a:latin typeface="Arial"/>
                <a:cs typeface="Arial"/>
              </a:rPr>
              <a:t>up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58595B"/>
                </a:solidFill>
                <a:latin typeface="Arial"/>
                <a:cs typeface="Arial"/>
              </a:rPr>
              <a:t>300</a:t>
            </a:r>
            <a:r>
              <a:rPr dirty="0" sz="75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750" spc="0">
                <a:solidFill>
                  <a:srgbClr val="58595B"/>
                </a:solidFill>
                <a:latin typeface="Arial"/>
                <a:cs typeface="Arial"/>
              </a:rPr>
              <a:t>pounds.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66344" y="438784"/>
            <a:ext cx="86169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WARRANTY |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111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54990" y="685800"/>
          <a:ext cx="6087110" cy="868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380"/>
                <a:gridCol w="2430780"/>
                <a:gridCol w="845185"/>
                <a:gridCol w="2181860"/>
              </a:tblGrid>
              <a:tr h="173990">
                <a:tc>
                  <a:txBody>
                    <a:bodyPr/>
                    <a:lstStyle/>
                    <a:p>
                      <a:pPr algn="ctr" marR="76835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1300-TK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Trunk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74625">
                <a:tc>
                  <a:txBody>
                    <a:bodyPr/>
                    <a:lstStyle/>
                    <a:p>
                      <a:pPr algn="ctr" marR="768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1301-TK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Trunk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Sideboard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Small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Entry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Writing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Desk</a:t>
                      </a:r>
                      <a:r>
                        <a:rPr dirty="0" sz="1000" spc="-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Martini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8010-99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</a:t>
                      </a:r>
                      <a:r>
                        <a:rPr dirty="0" sz="1000" spc="-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8050-82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Server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Bookcase......................................12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8105-AC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8105-AT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............................37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8105-ET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.........................36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8050-99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8055-90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Ottoman.......................................41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603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8055-DT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8065-15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8065-93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Hall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Table.......................42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8065-98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Tray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17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8065-99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8106-AC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74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8065-BT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8095-15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8106-FT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Flip-Top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8095-96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Hall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................................21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8106-MC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Media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8097-19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8106-RC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Table..........42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8097-90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8107-97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8097-98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13,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48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8097-99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Ottoman.......................................47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8097-RC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9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8101-97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Three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Drawer</a:t>
                      </a:r>
                      <a:r>
                        <a:rPr dirty="0" sz="1000" spc="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Chest.....................27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Hall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Table.......................49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Nesting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Tables</a:t>
                      </a:r>
                      <a:r>
                        <a:rPr dirty="0" sz="1000" spc="-1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2,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48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Three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Drawer</a:t>
                      </a:r>
                      <a:r>
                        <a:rPr dirty="0" sz="1000" spc="6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Chest.....................30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8104-44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Low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Bookcase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8109-FT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Flip-Top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Mobile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Server</a:t>
                      </a: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8109-MC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Media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8104-83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Deck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8109-RC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13,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48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8109-ST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-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...........................49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952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Console........................................31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812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8104-B7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Stool</a:t>
                      </a:r>
                      <a:r>
                        <a:rPr dirty="0" sz="1000" spc="-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74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8104-BT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Conference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46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Table.........................51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673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8110-99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....................................52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603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8104-DT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8111-99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800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8111-CH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algn="ctr" marR="838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8104-FT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Flip-Top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8113-CH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304800">
                <a:tc>
                  <a:txBody>
                    <a:bodyPr/>
                    <a:lstStyle/>
                    <a:p>
                      <a:pPr algn="ctr" marR="24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8104-MC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Media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............................31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8114-17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Sideboard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438784"/>
            <a:ext cx="9785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FRAME </a:t>
            </a: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4040" y="9634219"/>
            <a:ext cx="4495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0">
                <a:solidFill>
                  <a:srgbClr val="231F20"/>
                </a:solidFill>
                <a:latin typeface="Tahoma"/>
                <a:cs typeface="Tahoma"/>
              </a:rPr>
              <a:t>09/2017</a:t>
            </a:r>
            <a:endParaRPr sz="900">
              <a:latin typeface="Tahoma"/>
              <a:cs typeface="Tahom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38682" y="685800"/>
          <a:ext cx="6087110" cy="868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380"/>
                <a:gridCol w="2408555"/>
                <a:gridCol w="859155"/>
                <a:gridCol w="2190115"/>
              </a:tblGrid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8114-94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69215">
                        <a:lnSpc>
                          <a:spcPct val="100000"/>
                        </a:lnSpc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8129-CH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2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87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8114-AT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8114-CS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............................59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62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Lamp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53,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Entry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53,</a:t>
                      </a:r>
                      <a:r>
                        <a:rPr dirty="0" sz="1000" spc="-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................89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Table.........................61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8150-96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Drawer Chest</a:t>
                      </a:r>
                      <a:r>
                        <a:rPr dirty="0" sz="1000" spc="-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9, 53,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8155-15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8115-99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8155-97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8116-93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8155-98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8116-95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8116-CH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8116-CS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65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8117-99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25,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2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67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8117-CH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Entry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Set</a:t>
                      </a:r>
                      <a:r>
                        <a:rPr dirty="0" sz="1000" spc="-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Table.................................74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9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Flip-Top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 spc="-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................95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Drawer Chest</a:t>
                      </a:r>
                      <a:r>
                        <a:rPr dirty="0" sz="1000" spc="-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711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8160-CC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8160-DT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Table.................................97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74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75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8190-13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8120-47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Oval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Magazine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Martini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................................72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Table...............................101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Lamp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Martini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Cocktail..............................70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Rectangular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Cocktail</a:t>
                      </a:r>
                      <a:r>
                        <a:rPr dirty="0" sz="1000" spc="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Table.......................100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Square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dirty="0" sz="1000" spc="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8190-99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Flip-Top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8190-BT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Bistro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................................101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Hall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711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8190-CC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.........................100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8120-98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8196-88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Martini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7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8120-MC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Media </a:t>
                      </a:r>
                      <a:r>
                        <a:rPr dirty="0" sz="1000" spc="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Console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8196-96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Demilun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</a:t>
                      </a:r>
                      <a:r>
                        <a:rPr dirty="0" sz="1000" spc="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2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8120-ST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3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901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..........................103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8122-AT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Accent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 </a:t>
                      </a:r>
                      <a:r>
                        <a:rPr dirty="0" sz="1000" spc="5" b="1">
                          <a:solidFill>
                            <a:srgbClr val="58595B"/>
                          </a:solidFill>
                          <a:latin typeface="Trebuchet MS"/>
                          <a:cs typeface="Trebuchet MS"/>
                        </a:rPr>
                        <a:t>77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8196-DT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Dining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8123-17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Sideboard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8196-MT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Mobile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Tandem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7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................104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8123-48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Bar 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Cabinet</a:t>
                      </a:r>
                      <a:r>
                        <a:rPr dirty="0" sz="1000" spc="-1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18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8199-87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Game</a:t>
                      </a: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Table................................107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8123-94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0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8199-A4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Occasional</a:t>
                      </a: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Chair........................107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4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8123-CS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Chairside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114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............................79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085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827R-48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2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48”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Top</a:t>
                      </a:r>
                      <a:r>
                        <a:rPr dirty="0" sz="1000" spc="-1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8124-38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............................................81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085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827R-60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r" marR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60”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Round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 Top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...................85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"/>
                </a:tc>
              </a:tr>
              <a:tr h="829310">
                <a:tc gridSpan="2"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691515" algn="l"/>
                        </a:tabLst>
                      </a:pPr>
                      <a:r>
                        <a:rPr dirty="0" sz="1000" spc="-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8125-ST	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Sofa Table</a:t>
                      </a:r>
                      <a:r>
                        <a:rPr dirty="0" sz="1000" spc="-5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....................................83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691515" algn="l"/>
                        </a:tabLst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8127-17	</a:t>
                      </a: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Sideboard</a:t>
                      </a:r>
                      <a:r>
                        <a:rPr dirty="0" sz="1000" spc="-5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....................................85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691515" algn="l"/>
                        </a:tabLst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8127-TB	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Table</a:t>
                      </a:r>
                      <a:r>
                        <a:rPr dirty="0" sz="1000" spc="-4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Base....................................85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691515" algn="l"/>
                        </a:tabLst>
                      </a:pPr>
                      <a:r>
                        <a:rPr dirty="0" sz="1000" spc="-1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8129-38	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Chest</a:t>
                      </a:r>
                      <a:r>
                        <a:rPr dirty="0" sz="1000" spc="-18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R w="6350">
                      <a:solidFill>
                        <a:srgbClr val="58595B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2724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000" spc="2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Construction </a:t>
                      </a:r>
                      <a:r>
                        <a:rPr dirty="0" sz="1000" spc="-4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10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Care </a:t>
                      </a:r>
                      <a:r>
                        <a:rPr dirty="0" sz="1000" spc="3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000" spc="-6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Cleaning...................110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72415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959485" algn="l"/>
                        </a:tabLst>
                      </a:pPr>
                      <a:r>
                        <a:rPr dirty="0" sz="100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Finishes	</a:t>
                      </a: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...................................................108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72415">
                        <a:lnSpc>
                          <a:spcPct val="100000"/>
                        </a:lnSpc>
                        <a:spcBef>
                          <a:spcPts val="175"/>
                        </a:spcBef>
                        <a:tabLst>
                          <a:tab pos="959485" algn="l"/>
                        </a:tabLst>
                      </a:pPr>
                      <a:r>
                        <a:rPr dirty="0" sz="1000" spc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Warranty	...................................................111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6350">
                      <a:solidFill>
                        <a:srgbClr val="58595B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349404" y="438784"/>
            <a:ext cx="9785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FRAME </a:t>
            </a:r>
            <a:r>
              <a:rPr dirty="0" sz="800" spc="10">
                <a:solidFill>
                  <a:srgbClr val="636466"/>
                </a:solidFill>
                <a:latin typeface="Arial"/>
                <a:cs typeface="Arial"/>
              </a:rPr>
              <a:t>INDEx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6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113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875" y="1506221"/>
            <a:ext cx="913765" cy="0"/>
          </a:xfrm>
          <a:custGeom>
            <a:avLst/>
            <a:gdLst/>
            <a:ahLst/>
            <a:cxnLst/>
            <a:rect l="l" t="t" r="r" b="b"/>
            <a:pathLst>
              <a:path w="913765" h="0">
                <a:moveTo>
                  <a:pt x="0" y="0"/>
                </a:moveTo>
                <a:lnTo>
                  <a:pt x="913523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506221"/>
            <a:ext cx="5285105" cy="0"/>
          </a:xfrm>
          <a:custGeom>
            <a:avLst/>
            <a:gdLst/>
            <a:ahLst/>
            <a:cxnLst/>
            <a:rect l="l" t="t" r="r" b="b"/>
            <a:pathLst>
              <a:path w="5285105" h="0">
                <a:moveTo>
                  <a:pt x="0" y="0"/>
                </a:moveTo>
                <a:lnTo>
                  <a:pt x="5284724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868552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627632"/>
            <a:ext cx="7772400" cy="6803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84723" y="793750"/>
            <a:ext cx="1574165" cy="1176020"/>
          </a:xfrm>
          <a:custGeom>
            <a:avLst/>
            <a:gdLst/>
            <a:ahLst/>
            <a:cxnLst/>
            <a:rect l="l" t="t" r="r" b="b"/>
            <a:pathLst>
              <a:path w="1574165" h="1176020">
                <a:moveTo>
                  <a:pt x="0" y="1175626"/>
                </a:moveTo>
                <a:lnTo>
                  <a:pt x="1574152" y="1175626"/>
                </a:lnTo>
                <a:lnTo>
                  <a:pt x="1574152" y="0"/>
                </a:lnTo>
                <a:lnTo>
                  <a:pt x="0" y="0"/>
                </a:lnTo>
                <a:lnTo>
                  <a:pt x="0" y="11756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67819" y="1039990"/>
            <a:ext cx="1208405" cy="753110"/>
          </a:xfrm>
          <a:custGeom>
            <a:avLst/>
            <a:gdLst/>
            <a:ahLst/>
            <a:cxnLst/>
            <a:rect l="l" t="t" r="r" b="b"/>
            <a:pathLst>
              <a:path w="1208404" h="753110">
                <a:moveTo>
                  <a:pt x="0" y="752741"/>
                </a:moveTo>
                <a:lnTo>
                  <a:pt x="1207960" y="752741"/>
                </a:lnTo>
                <a:lnTo>
                  <a:pt x="1207960" y="0"/>
                </a:lnTo>
                <a:lnTo>
                  <a:pt x="0" y="0"/>
                </a:lnTo>
                <a:lnTo>
                  <a:pt x="0" y="752741"/>
                </a:lnTo>
                <a:close/>
              </a:path>
            </a:pathLst>
          </a:custGeom>
          <a:ln w="6451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08091" y="989914"/>
            <a:ext cx="727710" cy="121285"/>
          </a:xfrm>
          <a:custGeom>
            <a:avLst/>
            <a:gdLst/>
            <a:ahLst/>
            <a:cxnLst/>
            <a:rect l="l" t="t" r="r" b="b"/>
            <a:pathLst>
              <a:path w="727710" h="121284">
                <a:moveTo>
                  <a:pt x="0" y="120853"/>
                </a:moveTo>
                <a:lnTo>
                  <a:pt x="727430" y="120853"/>
                </a:lnTo>
                <a:lnTo>
                  <a:pt x="727430" y="0"/>
                </a:lnTo>
                <a:lnTo>
                  <a:pt x="0" y="0"/>
                </a:lnTo>
                <a:lnTo>
                  <a:pt x="0" y="120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695386" y="1186245"/>
            <a:ext cx="757555" cy="3930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">
              <a:lnSpc>
                <a:spcPts val="610"/>
              </a:lnSpc>
              <a:spcBef>
                <a:spcPts val="90"/>
              </a:spcBef>
            </a:pPr>
            <a:r>
              <a:rPr dirty="0" sz="650" spc="0">
                <a:solidFill>
                  <a:srgbClr val="58595B"/>
                </a:solidFill>
                <a:latin typeface="Arial"/>
                <a:cs typeface="Arial"/>
              </a:rPr>
              <a:t>A D D A</a:t>
            </a:r>
            <a:r>
              <a:rPr dirty="0" sz="65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650" spc="-40">
                <a:solidFill>
                  <a:srgbClr val="58595B"/>
                </a:solidFill>
                <a:latin typeface="Arial"/>
                <a:cs typeface="Arial"/>
              </a:rPr>
              <a:t>L </a:t>
            </a:r>
            <a:r>
              <a:rPr dirty="0" sz="650" spc="-15">
                <a:solidFill>
                  <a:srgbClr val="58595B"/>
                </a:solidFill>
                <a:latin typeface="Arial"/>
                <a:cs typeface="Arial"/>
              </a:rPr>
              <a:t>I </a:t>
            </a:r>
            <a:r>
              <a:rPr dirty="0" sz="650" spc="-30">
                <a:solidFill>
                  <a:srgbClr val="58595B"/>
                </a:solidFill>
                <a:latin typeface="Arial"/>
                <a:cs typeface="Arial"/>
              </a:rPr>
              <a:t>T T </a:t>
            </a:r>
            <a:r>
              <a:rPr dirty="0" sz="650" spc="10">
                <a:solidFill>
                  <a:srgbClr val="58595B"/>
                </a:solidFill>
                <a:latin typeface="Arial"/>
                <a:cs typeface="Arial"/>
              </a:rPr>
              <a:t>LE</a:t>
            </a:r>
            <a:r>
              <a:rPr dirty="0" sz="65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dirty="0" sz="2050" spc="-114">
                <a:solidFill>
                  <a:srgbClr val="58595B"/>
                </a:solidFill>
                <a:latin typeface="Tahoma"/>
                <a:cs typeface="Tahoma"/>
              </a:rPr>
              <a:t>ST</a:t>
            </a:r>
            <a:r>
              <a:rPr dirty="0" sz="2050" spc="-48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050" spc="25">
                <a:solidFill>
                  <a:srgbClr val="58595B"/>
                </a:solidFill>
                <a:latin typeface="Tahoma"/>
                <a:cs typeface="Tahoma"/>
              </a:rPr>
              <a:t>YL</a:t>
            </a:r>
            <a:r>
              <a:rPr dirty="0" sz="2050" spc="-48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050" spc="-1105">
                <a:solidFill>
                  <a:srgbClr val="58595B"/>
                </a:solidFill>
                <a:latin typeface="Tahoma"/>
                <a:cs typeface="Tahoma"/>
              </a:rPr>
              <a:t>E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9636" y="1525422"/>
            <a:ext cx="755015" cy="1238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5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650" spc="5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65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650" spc="50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65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966" y="9215119"/>
            <a:ext cx="11601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>
                <a:solidFill>
                  <a:srgbClr val="939598"/>
                </a:solidFill>
                <a:latin typeface="Arial"/>
                <a:cs typeface="Arial"/>
                <a:hlinkClick r:id="rId3"/>
              </a:rPr>
              <a:t>info@fairfieldchair.com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5800" y="9210040"/>
            <a:ext cx="162559" cy="162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57200" y="706648"/>
            <a:ext cx="1655445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 spc="100">
                <a:solidFill>
                  <a:srgbClr val="231F20"/>
                </a:solidFill>
                <a:latin typeface="Century Gothic"/>
                <a:cs typeface="Century Gothic"/>
              </a:rPr>
              <a:t>FAIRFIELD </a:t>
            </a:r>
            <a:r>
              <a:rPr dirty="0" sz="750" spc="90">
                <a:solidFill>
                  <a:srgbClr val="231F20"/>
                </a:solidFill>
                <a:latin typeface="Century Gothic"/>
                <a:cs typeface="Century Gothic"/>
              </a:rPr>
              <a:t>CHAIR  </a:t>
            </a:r>
            <a:r>
              <a:rPr dirty="0" sz="750" spc="-550">
                <a:solidFill>
                  <a:srgbClr val="231F20"/>
                </a:solidFill>
                <a:latin typeface="Century Gothic"/>
                <a:cs typeface="Century Gothic"/>
              </a:rPr>
              <a:t>COMPANY</a:t>
            </a:r>
            <a:r>
              <a:rPr dirty="0" sz="750" spc="-9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endParaRPr sz="7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900" y="893577"/>
            <a:ext cx="2566035" cy="0"/>
          </a:xfrm>
          <a:custGeom>
            <a:avLst/>
            <a:gdLst/>
            <a:ahLst/>
            <a:cxnLst/>
            <a:rect l="l" t="t" r="r" b="b"/>
            <a:pathLst>
              <a:path w="2566035" h="0">
                <a:moveTo>
                  <a:pt x="0" y="0"/>
                </a:moveTo>
                <a:lnTo>
                  <a:pt x="2565908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124523" y="9021088"/>
            <a:ext cx="7073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Arial"/>
                <a:cs typeface="Arial"/>
              </a:rPr>
              <a:t>#fairfieldchair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00952" y="9210040"/>
            <a:ext cx="162560" cy="162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734123" y="9210040"/>
            <a:ext cx="162559" cy="1625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67780" y="9210040"/>
            <a:ext cx="162560" cy="162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48324" y="9210040"/>
            <a:ext cx="162560" cy="162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57200" y="916097"/>
            <a:ext cx="2585085" cy="468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100"/>
              </a:spcBef>
            </a:pP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Post </a:t>
            </a:r>
            <a:r>
              <a:rPr dirty="0" sz="800" spc="-10">
                <a:solidFill>
                  <a:srgbClr val="939598"/>
                </a:solidFill>
                <a:latin typeface="Century Gothic"/>
                <a:cs typeface="Century Gothic"/>
              </a:rPr>
              <a:t>Office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Box 1710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| </a:t>
            </a:r>
            <a:r>
              <a:rPr dirty="0" sz="800" spc="-15">
                <a:solidFill>
                  <a:srgbClr val="939598"/>
                </a:solidFill>
                <a:latin typeface="Century Gothic"/>
                <a:cs typeface="Century Gothic"/>
              </a:rPr>
              <a:t>Lenoir,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North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Carolina 28645  phone: 828.758.5571 </a:t>
            </a:r>
            <a:r>
              <a:rPr dirty="0" sz="800">
                <a:solidFill>
                  <a:srgbClr val="939598"/>
                </a:solidFill>
                <a:latin typeface="Century Gothic"/>
                <a:cs typeface="Century Gothic"/>
              </a:rPr>
              <a:t>| fax:</a:t>
            </a:r>
            <a:r>
              <a:rPr dirty="0" sz="800" spc="-20">
                <a:solidFill>
                  <a:srgbClr val="939598"/>
                </a:solidFill>
                <a:latin typeface="Century Gothic"/>
                <a:cs typeface="Century Gothic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Century Gothic"/>
                <a:cs typeface="Century Gothic"/>
              </a:rPr>
              <a:t>828.758.0211</a:t>
            </a:r>
            <a:endParaRPr sz="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800" spc="-10">
                <a:solidFill>
                  <a:srgbClr val="939598"/>
                </a:solidFill>
                <a:latin typeface="Century Gothic"/>
                <a:cs typeface="Century Gothic"/>
                <a:hlinkClick r:id="rId9"/>
              </a:rPr>
              <a:t>www.fairfieldchair.com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9903" y="445496"/>
            <a:ext cx="1803913" cy="2422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0"/>
              <a:t>HEIRLOOM</a:t>
            </a:r>
            <a:r>
              <a:rPr dirty="0" spc="15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75"/>
              <a:t>HEIRLOOM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0" y="2467864"/>
            <a:ext cx="2144826" cy="2066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44140" y="2467864"/>
            <a:ext cx="2939453" cy="2066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52973" y="2467864"/>
            <a:ext cx="2119426" cy="2186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717290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Much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like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treasures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Paris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flea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market,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Heirloom Collection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feel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antiques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passed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down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generation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generation.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6378651"/>
            <a:ext cx="352234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pieces,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warm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stains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glazes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r>
              <a:rPr dirty="0" sz="1100" spc="1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been</a:t>
            </a:r>
            <a:endParaRPr sz="1100">
              <a:latin typeface="Arial"/>
              <a:cs typeface="Arial"/>
            </a:endParaRPr>
          </a:p>
          <a:p>
            <a:pPr marL="12700" marR="335915">
              <a:lnSpc>
                <a:spcPct val="181800"/>
              </a:lnSpc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deepened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burnishing,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cast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zinc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hardware pairs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unique design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flourishes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like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molded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hand-carved edges.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1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space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World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charm,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Heirloom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delivers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now,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many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1100" spc="1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6991" y="1490794"/>
            <a:ext cx="1751397" cy="200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42198" y="3479800"/>
          <a:ext cx="274891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8050-19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8050-19-T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8050-19-B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06208" y="1765970"/>
            <a:ext cx="2971800" cy="1656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47649" y="3479800"/>
          <a:ext cx="248602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60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8050-93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746760" marR="257175" indent="-48260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(one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side)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537278" y="6220548"/>
            <a:ext cx="2761653" cy="1765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42092" y="8060943"/>
          <a:ext cx="274955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8050-20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OTTOMAN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8745" indent="4953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finished </a:t>
                      </a:r>
                      <a:r>
                        <a:rPr dirty="0" sz="900" spc="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bottom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 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Available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only 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shown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Chestnut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color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leather.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484590" y="5674467"/>
            <a:ext cx="2046540" cy="2232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580484" y="8060943"/>
          <a:ext cx="18084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84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8050-94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SQUARE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75220" y="438784"/>
            <a:ext cx="17532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8050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HEIRLOOM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3279" y="4663196"/>
            <a:ext cx="3006446" cy="325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47530" y="8051800"/>
          <a:ext cx="3100705" cy="77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07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8050-82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SERVER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38.5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algn="ctr" marL="127000" marR="119380" indent="-63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(one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end),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 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shelves,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525011" y="1287805"/>
            <a:ext cx="3168395" cy="210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8372" y="5486400"/>
            <a:ext cx="2234181" cy="2423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88222" y="8051800"/>
          <a:ext cx="1764664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30"/>
              </a:tblGrid>
              <a:tr h="310515">
                <a:tc>
                  <a:txBody>
                    <a:bodyPr/>
                    <a:lstStyle/>
                    <a:p>
                      <a:pPr marL="34163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8050-85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BOOKCASE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3803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90947" y="1102691"/>
            <a:ext cx="1559698" cy="2235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95871" y="3479800"/>
          <a:ext cx="274891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marL="80962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8050-98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8724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8050-98-T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8050-98-B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5164505" y="3439147"/>
            <a:ext cx="1490802" cy="881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535679" y="3479800"/>
          <a:ext cx="1680845" cy="905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0845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8050-99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31.5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800" spc="-5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marL="127000" marR="28130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900" spc="-7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44500" y="438784"/>
            <a:ext cx="17532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8050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HEIRLOOM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46022" y="9302750"/>
            <a:ext cx="59823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45">
                <a:solidFill>
                  <a:srgbClr val="FFFFFF"/>
                </a:solidFill>
                <a:latin typeface="Arial"/>
                <a:cs typeface="Arial"/>
              </a:rPr>
              <a:t>8109-RC RECTANGULAR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COCKTAIL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8109-19 </a:t>
            </a:r>
            <a:r>
              <a:rPr dirty="0" sz="1000" spc="-20">
                <a:solidFill>
                  <a:srgbClr val="FFFFFF"/>
                </a:solidFill>
                <a:latin typeface="Arial"/>
                <a:cs typeface="Arial"/>
              </a:rPr>
              <a:t>LAMP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8109-FT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FLIP-TOP</a:t>
            </a:r>
            <a:r>
              <a:rPr dirty="0" sz="10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71864"/>
            <a:ext cx="2144826" cy="2166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29865" y="2408364"/>
            <a:ext cx="171265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80"/>
              <a:t>HERITAGE</a:t>
            </a:r>
            <a:r>
              <a:rPr dirty="0" spc="12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40"/>
              <a:t>OLD </a:t>
            </a:r>
            <a:r>
              <a:rPr dirty="0" sz="1200" spc="50"/>
              <a:t>ENGLISH</a:t>
            </a:r>
            <a:r>
              <a:rPr dirty="0" sz="1200" spc="-7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410585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Southern European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</a:t>
            </a:r>
            <a:r>
              <a:rPr dirty="0" sz="11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inspiration,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Heritage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pieces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14668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elegance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you’d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expect from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old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country.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clearly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evident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generously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scaled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shaped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post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leg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turnings,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twisted  rope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pedestal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carvings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prove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commitment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to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meticulous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craftsmanship.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7597978"/>
            <a:ext cx="3501390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Elm veneers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English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</a:t>
            </a:r>
            <a:endParaRPr sz="1100">
              <a:latin typeface="Arial"/>
              <a:cs typeface="Arial"/>
            </a:endParaRPr>
          </a:p>
          <a:p>
            <a:pPr marL="12700" marR="19875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distressed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hand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burnishing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perfectly complements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forms.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5559" y="5912640"/>
            <a:ext cx="3168281" cy="2088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2785" y="8051800"/>
          <a:ext cx="2844800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4800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8055-DT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 marR="1362710">
                        <a:lnSpc>
                          <a:spcPts val="1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Goes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round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supported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top. 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8055-DT-T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8055-DT-B</a:t>
                      </a:r>
                      <a:r>
                        <a:rPr dirty="0" sz="900" spc="-1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822050" y="7861909"/>
            <a:ext cx="1487462" cy="104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53791" y="1790537"/>
            <a:ext cx="1604568" cy="1943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544720" y="3935476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8055-90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8055-90-T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8055-90-B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625513" y="438784"/>
            <a:ext cx="17024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8055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HERITAGE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139" y="2471864"/>
            <a:ext cx="205368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12018" y="2471864"/>
            <a:ext cx="2060381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65"/>
              <a:t>HIGHLAND </a:t>
            </a:r>
            <a:r>
              <a:rPr dirty="0" spc="-135"/>
              <a:t>RIDGE</a:t>
            </a:r>
            <a:r>
              <a:rPr dirty="0" spc="114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-5"/>
              <a:t>BRUSHED </a:t>
            </a:r>
            <a:r>
              <a:rPr dirty="0" sz="1200" spc="50"/>
              <a:t>LINEN</a:t>
            </a:r>
            <a:r>
              <a:rPr dirty="0" sz="1200" spc="2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451860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architectural flair 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roots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100" spc="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post-industrial</a:t>
            </a:r>
            <a:endParaRPr sz="1100">
              <a:latin typeface="Arial"/>
              <a:cs typeface="Arial"/>
            </a:endParaRPr>
          </a:p>
          <a:p>
            <a:pPr algn="just" marL="12700" marR="9906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Highland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Ridge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brings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clean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lines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any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space.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distinctive grain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patterns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elm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12700" marR="34925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Brushed Linen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grain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first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brought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forefront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light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wire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brushing</a:t>
            </a:r>
            <a:r>
              <a:rPr dirty="0" sz="11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technique.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7293153"/>
            <a:ext cx="3459479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effect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complements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textured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surfaces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found</a:t>
            </a:r>
            <a:endParaRPr sz="1100">
              <a:latin typeface="Arial"/>
              <a:cs typeface="Arial"/>
            </a:endParaRPr>
          </a:p>
          <a:p>
            <a:pPr marL="12700" marR="24511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hand-forged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steel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frames,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set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tables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relaxed feel.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Whether one</a:t>
            </a:r>
            <a:r>
              <a:rPr dirty="0" sz="1100" spc="-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piece</a:t>
            </a:r>
            <a:endParaRPr sz="1100">
              <a:latin typeface="Arial"/>
              <a:cs typeface="Arial"/>
            </a:endParaRPr>
          </a:p>
          <a:p>
            <a:pPr algn="just" marL="12700" marR="168910">
              <a:lnSpc>
                <a:spcPct val="181800"/>
              </a:lnSpc>
            </a:pP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part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eclectic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ensemble,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complete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ideal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personal aesthetic,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Highland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Ridge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delivers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sleek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casual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elegance.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42" y="5771534"/>
            <a:ext cx="3234791" cy="2184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461372" y="80645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8065-99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1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52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31.5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063988" y="1623073"/>
            <a:ext cx="1752865" cy="175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174369" y="34798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8065-98 </a:t>
                      </a: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TRAY</a:t>
                      </a:r>
                      <a:r>
                        <a:rPr dirty="0" sz="900" spc="-1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25.5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003387" y="1334884"/>
            <a:ext cx="3025812" cy="2013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56037" y="3467100"/>
            <a:ext cx="22574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8065-93 </a:t>
            </a:r>
            <a:r>
              <a:rPr dirty="0" sz="900" spc="35">
                <a:solidFill>
                  <a:srgbClr val="939598"/>
                </a:solidFill>
                <a:latin typeface="Tahoma"/>
                <a:cs typeface="Tahoma"/>
              </a:rPr>
              <a:t>RECTANGULAR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7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1526" y="438784"/>
            <a:ext cx="20764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8065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HIGHLAND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RIDGE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399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6151245" cy="31750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22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8104-48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MOBILE </a:t>
            </a:r>
            <a:r>
              <a:rPr dirty="0" sz="1000" spc="-100">
                <a:solidFill>
                  <a:srgbClr val="FFFFFF"/>
                </a:solidFill>
                <a:latin typeface="Arial"/>
                <a:cs typeface="Arial"/>
              </a:rPr>
              <a:t>SERVER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8104-83 DECK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8104-45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LOW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BOOKCASE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8104-B7 </a:t>
            </a:r>
            <a:r>
              <a:rPr dirty="0" sz="1000" spc="-50">
                <a:solidFill>
                  <a:srgbClr val="FFFFFF"/>
                </a:solidFill>
                <a:latin typeface="Arial"/>
                <a:cs typeface="Arial"/>
              </a:rPr>
              <a:t>BISTRO </a:t>
            </a:r>
            <a:r>
              <a:rPr dirty="0" sz="1000" spc="-20">
                <a:solidFill>
                  <a:srgbClr val="FFFFFF"/>
                </a:solidFill>
                <a:latin typeface="Arial"/>
                <a:cs typeface="Arial"/>
              </a:rPr>
              <a:t>STOOL 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8104-BT </a:t>
            </a:r>
            <a:r>
              <a:rPr dirty="0" sz="1000" spc="-50">
                <a:solidFill>
                  <a:srgbClr val="FFFFFF"/>
                </a:solidFill>
                <a:latin typeface="Arial"/>
                <a:cs typeface="Arial"/>
              </a:rPr>
              <a:t>BISTRO</a:t>
            </a: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2681" y="5375122"/>
            <a:ext cx="3262909" cy="2841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01823" y="8042656"/>
          <a:ext cx="2748915" cy="626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8065-15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 marR="1610995">
                        <a:lnSpc>
                          <a:spcPts val="1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28.5</a:t>
                      </a:r>
                      <a:r>
                        <a:rPr dirty="0" sz="800" spc="-8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8065-15-T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8065-15-B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692868" y="1755280"/>
            <a:ext cx="1753464" cy="20943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58134" y="3926840"/>
            <a:ext cx="125158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8065-BT </a:t>
            </a:r>
            <a:r>
              <a:rPr dirty="0" sz="900" spc="0">
                <a:solidFill>
                  <a:srgbClr val="939598"/>
                </a:solidFill>
                <a:latin typeface="Tahoma"/>
                <a:cs typeface="Tahoma"/>
              </a:rPr>
              <a:t>BISTRO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36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0247" y="7199630"/>
            <a:ext cx="1988016" cy="1255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500" y="438784"/>
            <a:ext cx="20764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18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8065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HIGHLAND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RIDGE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76211" y="9302750"/>
            <a:ext cx="175196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8065-98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TRAY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87167"/>
            <a:ext cx="2144826" cy="2051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15"/>
              <a:t>CAMBRIDGE</a:t>
            </a:r>
            <a:r>
              <a:rPr dirty="0" spc="14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40"/>
              <a:t>OLD </a:t>
            </a:r>
            <a:r>
              <a:rPr dirty="0" sz="1200" spc="50"/>
              <a:t>ENGLISH</a:t>
            </a:r>
            <a:r>
              <a:rPr dirty="0" sz="1200" spc="-7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482340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Hand-distressed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hardwood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beautifully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scaled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turnings,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exclusive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English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finish—these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just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handful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comprising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Cambridge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Tuscan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influence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two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pieces 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obvious,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shapes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forms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taking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center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stage.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7597978"/>
            <a:ext cx="349313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Dining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provides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refined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sense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style.</a:t>
            </a:r>
            <a:endParaRPr sz="1100">
              <a:latin typeface="Arial"/>
              <a:cs typeface="Arial"/>
            </a:endParaRPr>
          </a:p>
          <a:p>
            <a:pPr marL="12700" marR="14224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Hall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Console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follows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suit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offering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storage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five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drawers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adjustable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shelving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behind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two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doors.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If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you’re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looking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World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charm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touch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sophistication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home,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Cambridge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certainly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perfect</a:t>
            </a:r>
            <a:r>
              <a:rPr dirty="0" sz="11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fit.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3426" y="1270605"/>
            <a:ext cx="3974953" cy="2615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22272" y="3937000"/>
          <a:ext cx="318262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62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8095-15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 spc="7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warranted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contract/commercial</a:t>
                      </a:r>
                      <a:r>
                        <a:rPr dirty="0" sz="900" spc="-1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application. 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8095-15-T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8095-15-B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160960" y="3692271"/>
            <a:ext cx="1213130" cy="844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86775" y="5242126"/>
            <a:ext cx="3217059" cy="26217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95168" y="8051800"/>
          <a:ext cx="348932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869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8095-96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HALL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54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385445" marR="118745" indent="-259079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(3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across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deep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center</a:t>
                      </a:r>
                      <a:r>
                        <a:rPr dirty="0" sz="900" spc="-9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drawers)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509384" y="438784"/>
            <a:ext cx="18186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8095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CAMBRIDGE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21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282315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Inspired by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manor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houses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England,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132080">
              <a:lnSpc>
                <a:spcPct val="181800"/>
              </a:lnSpc>
            </a:pP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Havana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Hill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striking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balance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design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casual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appeal.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683502"/>
            <a:ext cx="3291204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Hand-distressed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hardwood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100">
              <a:latin typeface="Arial"/>
              <a:cs typeface="Arial"/>
            </a:endParaRPr>
          </a:p>
          <a:p>
            <a:pPr marL="12700" marR="37846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undertones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hand- 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rubbed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achieve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oiled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bronze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look.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9779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result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stunning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two-tone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effect,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Havana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English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accents.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definitive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statement—and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turn 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heads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process—look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no further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than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Havana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Hill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52960" y="2471864"/>
            <a:ext cx="2119439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0882" y="2471864"/>
            <a:ext cx="2053944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4258" y="2471864"/>
            <a:ext cx="2848342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85"/>
              <a:t>HAVANA </a:t>
            </a:r>
            <a:r>
              <a:rPr dirty="0" spc="-70"/>
              <a:t>HILL</a:t>
            </a:r>
            <a:r>
              <a:rPr dirty="0" spc="-35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40"/>
              <a:t>OLD </a:t>
            </a:r>
            <a:r>
              <a:rPr dirty="0" sz="1200" spc="175"/>
              <a:t>HAVANA</a:t>
            </a:r>
            <a:r>
              <a:rPr dirty="0" sz="1200" spc="-7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5242" y="1454800"/>
            <a:ext cx="1657150" cy="1901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00606" y="3479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marL="842644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8097-98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8724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8097-98-T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8097-98-B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153831" y="1636462"/>
            <a:ext cx="1559575" cy="1750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33266" y="3467100"/>
            <a:ext cx="154178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8097-19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55">
                <a:solidFill>
                  <a:srgbClr val="939598"/>
                </a:solidFill>
                <a:latin typeface="Tahoma"/>
                <a:cs typeface="Tahoma"/>
              </a:rPr>
              <a:t>ROUND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END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25.5</a:t>
            </a:r>
            <a:r>
              <a:rPr dirty="0" sz="8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76625" y="6215537"/>
            <a:ext cx="1848596" cy="1654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212589" y="8051800"/>
          <a:ext cx="138303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303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8097-90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135334" y="5911575"/>
            <a:ext cx="3040283" cy="2069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15227" y="8051800"/>
          <a:ext cx="315023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8097-RC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(each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467522" y="438784"/>
            <a:ext cx="18605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8097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HAVANA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HILL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4174" y="2367026"/>
            <a:ext cx="5725375" cy="3570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93647" y="5994400"/>
          <a:ext cx="2393950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0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8097-99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31.5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 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(on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</a:t>
                      </a:r>
                      <a:r>
                        <a:rPr dirty="0" sz="900" spc="-1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only).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791623" y="5740400"/>
            <a:ext cx="2112378" cy="1319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500" y="438784"/>
            <a:ext cx="18605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8097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HAVANA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HILL</a:t>
            </a:r>
            <a:r>
              <a:rPr dirty="0" sz="800" spc="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547760" y="9302750"/>
            <a:ext cx="178053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8117-99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SOFA</a:t>
            </a:r>
            <a:r>
              <a:rPr dirty="0" sz="1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13753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Inspired by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18th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century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handsome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Chatham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features 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convex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front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curve,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bracket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feet,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brushed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hardware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give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</a:t>
            </a:r>
            <a:r>
              <a:rPr dirty="0" sz="11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feel.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988326"/>
            <a:ext cx="3232785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Made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mahogany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walnut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inlays</a:t>
            </a:r>
            <a:endParaRPr sz="1100">
              <a:latin typeface="Arial"/>
              <a:cs typeface="Arial"/>
            </a:endParaRPr>
          </a:p>
          <a:p>
            <a:pPr marL="12700" marR="281940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selected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hardwood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you’ll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find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our  Heirloom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top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Amaretto</a:t>
            </a:r>
            <a:endParaRPr sz="1100">
              <a:latin typeface="Arial"/>
              <a:cs typeface="Arial"/>
            </a:endParaRPr>
          </a:p>
          <a:p>
            <a:pPr marL="12700" marR="2476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base,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makes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fashionable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two tone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effect.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soften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formal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style,</a:t>
            </a:r>
            <a:r>
              <a:rPr dirty="0" sz="11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distressed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hand,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look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aged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antique.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74715" y="2505017"/>
            <a:ext cx="1997684" cy="203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420" y="2471864"/>
            <a:ext cx="2077405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3160" y="2508657"/>
            <a:ext cx="2939440" cy="2029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14"/>
              <a:t>CHATHAM</a:t>
            </a:r>
            <a:r>
              <a:rPr dirty="0" spc="13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90"/>
              <a:t>AMARETTO</a:t>
            </a:r>
            <a:r>
              <a:rPr dirty="0" sz="1200" spc="19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143" y="2380230"/>
            <a:ext cx="4241998" cy="4480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46712" y="7000240"/>
          <a:ext cx="34829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234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8101-97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THREE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DRAWER</a:t>
                      </a:r>
                      <a:r>
                        <a:rPr dirty="0" sz="900" spc="-1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drawers,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bottom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file</a:t>
                      </a:r>
                      <a:r>
                        <a:rPr dirty="0" sz="900" spc="-1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606919" y="438784"/>
            <a:ext cx="17214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8101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CHATHAM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27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8325" y="765098"/>
            <a:ext cx="1958975" cy="1221105"/>
          </a:xfrm>
          <a:custGeom>
            <a:avLst/>
            <a:gdLst/>
            <a:ahLst/>
            <a:cxnLst/>
            <a:rect l="l" t="t" r="r" b="b"/>
            <a:pathLst>
              <a:path w="1958975" h="1221105">
                <a:moveTo>
                  <a:pt x="0" y="1220724"/>
                </a:moveTo>
                <a:lnTo>
                  <a:pt x="1958949" y="1220724"/>
                </a:lnTo>
                <a:lnTo>
                  <a:pt x="1958949" y="0"/>
                </a:lnTo>
                <a:lnTo>
                  <a:pt x="0" y="0"/>
                </a:lnTo>
                <a:lnTo>
                  <a:pt x="0" y="1220724"/>
                </a:lnTo>
                <a:close/>
              </a:path>
            </a:pathLst>
          </a:custGeom>
          <a:ln w="13957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97961" y="683907"/>
            <a:ext cx="1179830" cy="196215"/>
          </a:xfrm>
          <a:custGeom>
            <a:avLst/>
            <a:gdLst/>
            <a:ahLst/>
            <a:cxnLst/>
            <a:rect l="l" t="t" r="r" b="b"/>
            <a:pathLst>
              <a:path w="1179829" h="196215">
                <a:moveTo>
                  <a:pt x="0" y="195973"/>
                </a:moveTo>
                <a:lnTo>
                  <a:pt x="1179677" y="195973"/>
                </a:lnTo>
                <a:lnTo>
                  <a:pt x="1179677" y="0"/>
                </a:lnTo>
                <a:lnTo>
                  <a:pt x="0" y="0"/>
                </a:lnTo>
                <a:lnTo>
                  <a:pt x="0" y="195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85258" y="1098827"/>
            <a:ext cx="1235710" cy="5327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300" spc="60"/>
              <a:t>STYLE</a:t>
            </a:r>
            <a:endParaRPr sz="3300"/>
          </a:p>
        </p:txBody>
      </p:sp>
      <p:sp>
        <p:nvSpPr>
          <p:cNvPr id="5" name="object 5"/>
          <p:cNvSpPr txBox="1"/>
          <p:nvPr/>
        </p:nvSpPr>
        <p:spPr>
          <a:xfrm>
            <a:off x="3408370" y="1010165"/>
            <a:ext cx="1189355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40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050" spc="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050" spc="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110">
                <a:solidFill>
                  <a:srgbClr val="58595B"/>
                </a:solidFill>
                <a:latin typeface="Arial"/>
                <a:cs typeface="Arial"/>
              </a:rPr>
              <a:t>LITTLE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8370" y="1560209"/>
            <a:ext cx="1209040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0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1050" spc="25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87600" y="2781300"/>
            <a:ext cx="3084931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2781300"/>
            <a:ext cx="2277313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77840" y="2781300"/>
            <a:ext cx="219456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064062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2565083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818984" y="5264744"/>
            <a:ext cx="4228465" cy="3804285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200" spc="-55">
                <a:solidFill>
                  <a:srgbClr val="58595B"/>
                </a:solidFill>
                <a:latin typeface="Tahoma"/>
                <a:cs typeface="Tahoma"/>
              </a:rPr>
              <a:t>SOLID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65">
                <a:solidFill>
                  <a:srgbClr val="58595B"/>
                </a:solidFill>
                <a:latin typeface="Tahoma"/>
                <a:cs typeface="Tahoma"/>
              </a:rPr>
              <a:t>HERITAGE</a:t>
            </a:r>
            <a:endParaRPr sz="1200">
              <a:latin typeface="Tahoma"/>
              <a:cs typeface="Tahoma"/>
            </a:endParaRPr>
          </a:p>
          <a:p>
            <a:pPr marL="12700" marR="27305">
              <a:lnSpc>
                <a:spcPts val="17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nearly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century,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we’ve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combined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masterful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craftsmanship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fashion-forward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fine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furnishings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the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home.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We’re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family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craftspeople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who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care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community,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environment, and</a:t>
            </a:r>
            <a:r>
              <a:rPr dirty="0" sz="10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you.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15">
                <a:solidFill>
                  <a:srgbClr val="58595B"/>
                </a:solidFill>
                <a:latin typeface="Tahoma"/>
                <a:cs typeface="Tahoma"/>
              </a:rPr>
              <a:t>QUALITY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58595B"/>
                </a:solidFill>
                <a:latin typeface="Tahoma"/>
                <a:cs typeface="Tahoma"/>
              </a:rPr>
              <a:t>CRAFTSMANSHIP</a:t>
            </a:r>
            <a:endParaRPr sz="1200">
              <a:latin typeface="Tahoma"/>
              <a:cs typeface="Tahoma"/>
            </a:endParaRPr>
          </a:p>
          <a:p>
            <a:pPr algn="just" marL="12700" marR="224790">
              <a:lnSpc>
                <a:spcPts val="1700"/>
              </a:lnSpc>
              <a:spcBef>
                <a:spcPts val="100"/>
              </a:spcBef>
            </a:pP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part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DNA.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fabric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company,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woven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into 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everything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do. </a:t>
            </a:r>
            <a:r>
              <a:rPr dirty="0" sz="1000" spc="-2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000" spc="-20">
                <a:solidFill>
                  <a:srgbClr val="58595B"/>
                </a:solidFill>
                <a:latin typeface="Arial"/>
                <a:cs typeface="Arial"/>
              </a:rPr>
              <a:t>why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put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attention </a:t>
            </a:r>
            <a:r>
              <a:rPr dirty="0" sz="1000" spc="4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detail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first, second</a:t>
            </a:r>
            <a:r>
              <a:rPr dirty="0" sz="1000">
                <a:solidFill>
                  <a:srgbClr val="EF5BA1"/>
                </a:solidFill>
                <a:latin typeface="Arial"/>
                <a:cs typeface="Arial"/>
              </a:rPr>
              <a:t>,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third.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75">
                <a:solidFill>
                  <a:srgbClr val="58595B"/>
                </a:solidFill>
                <a:latin typeface="Tahoma"/>
                <a:cs typeface="Tahoma"/>
              </a:rPr>
              <a:t>STYLISH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SELECTION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1700"/>
              </a:lnSpc>
              <a:spcBef>
                <a:spcPts val="100"/>
              </a:spcBef>
            </a:pP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wide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variety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000">
                <a:solidFill>
                  <a:srgbClr val="58595B"/>
                </a:solidFill>
                <a:latin typeface="Arial"/>
                <a:cs typeface="Arial"/>
              </a:rPr>
              <a:t>fashionable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comfort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the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living  room,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dining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room</a:t>
            </a:r>
            <a:r>
              <a:rPr dirty="0" sz="1000" spc="10">
                <a:solidFill>
                  <a:srgbClr val="EF5BA1"/>
                </a:solidFill>
                <a:latin typeface="Arial"/>
                <a:cs typeface="Arial"/>
              </a:rPr>
              <a:t>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everywhere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000" spc="-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between.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80">
                <a:solidFill>
                  <a:srgbClr val="58595B"/>
                </a:solidFill>
                <a:latin typeface="Tahoma"/>
                <a:cs typeface="Tahoma"/>
              </a:rPr>
              <a:t>DEDICATED</a:t>
            </a:r>
            <a:r>
              <a:rPr dirty="0" sz="1200" spc="-50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200" spc="-85">
                <a:solidFill>
                  <a:srgbClr val="58595B"/>
                </a:solidFill>
                <a:latin typeface="Tahoma"/>
                <a:cs typeface="Tahoma"/>
              </a:rPr>
              <a:t>SERVICE</a:t>
            </a:r>
            <a:endParaRPr sz="1200">
              <a:latin typeface="Tahoma"/>
              <a:cs typeface="Tahoma"/>
            </a:endParaRPr>
          </a:p>
          <a:p>
            <a:pPr marL="12700" marR="81280">
              <a:lnSpc>
                <a:spcPts val="1700"/>
              </a:lnSpc>
              <a:spcBef>
                <a:spcPts val="100"/>
              </a:spcBef>
            </a:pP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000" spc="3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58595B"/>
                </a:solidFill>
                <a:latin typeface="Arial"/>
                <a:cs typeface="Arial"/>
              </a:rPr>
              <a:t>easy </a:t>
            </a:r>
            <a:r>
              <a:rPr dirty="0" sz="1000" spc="1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you. Quality, </a:t>
            </a:r>
            <a:r>
              <a:rPr dirty="0" sz="1000" spc="-10">
                <a:solidFill>
                  <a:srgbClr val="58595B"/>
                </a:solidFill>
                <a:latin typeface="Arial"/>
                <a:cs typeface="Arial"/>
              </a:rPr>
              <a:t>value, style</a:t>
            </a:r>
            <a:r>
              <a:rPr dirty="0" sz="1000" spc="-10">
                <a:solidFill>
                  <a:srgbClr val="EF5BA1"/>
                </a:solidFill>
                <a:latin typeface="Arial"/>
                <a:cs typeface="Arial"/>
              </a:rPr>
              <a:t>,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comfort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delivered in </a:t>
            </a:r>
            <a:r>
              <a:rPr dirty="0" sz="1000" spc="-40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1000" spc="10">
                <a:solidFill>
                  <a:srgbClr val="58595B"/>
                </a:solidFill>
                <a:latin typeface="Arial"/>
                <a:cs typeface="Arial"/>
              </a:rPr>
              <a:t>timely </a:t>
            </a:r>
            <a:r>
              <a:rPr dirty="0" sz="1000" spc="-5">
                <a:solidFill>
                  <a:srgbClr val="58595B"/>
                </a:solidFill>
                <a:latin typeface="Arial"/>
                <a:cs typeface="Arial"/>
              </a:rPr>
              <a:t>fashion </a:t>
            </a:r>
            <a:r>
              <a:rPr dirty="0" sz="1000" spc="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000" spc="25">
                <a:solidFill>
                  <a:srgbClr val="58595B"/>
                </a:solidFill>
                <a:latin typeface="Arial"/>
                <a:cs typeface="Arial"/>
              </a:rPr>
              <a:t>people </a:t>
            </a:r>
            <a:r>
              <a:rPr dirty="0" sz="1000" spc="0">
                <a:solidFill>
                  <a:srgbClr val="58595B"/>
                </a:solidFill>
                <a:latin typeface="Arial"/>
                <a:cs typeface="Arial"/>
              </a:rPr>
              <a:t>who</a:t>
            </a:r>
            <a:r>
              <a:rPr dirty="0" sz="1000" spc="-4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8595B"/>
                </a:solidFill>
                <a:latin typeface="Arial"/>
                <a:cs typeface="Arial"/>
              </a:rPr>
              <a:t>care.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10823" y="2152904"/>
            <a:ext cx="37572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40">
                <a:solidFill>
                  <a:srgbClr val="58595B"/>
                </a:solidFill>
                <a:latin typeface="Arial"/>
                <a:cs typeface="Arial"/>
              </a:rPr>
              <a:t>EVERYTHING </a:t>
            </a:r>
            <a:r>
              <a:rPr dirty="0" sz="1100" spc="-35">
                <a:solidFill>
                  <a:srgbClr val="58595B"/>
                </a:solidFill>
                <a:latin typeface="Arial"/>
                <a:cs typeface="Arial"/>
              </a:rPr>
              <a:t>WE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DO </a:t>
            </a:r>
            <a:r>
              <a:rPr dirty="0" sz="1100" spc="-75">
                <a:solidFill>
                  <a:srgbClr val="58595B"/>
                </a:solidFill>
                <a:latin typeface="Arial"/>
                <a:cs typeface="Arial"/>
              </a:rPr>
              <a:t>STARTS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-35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YOU.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96176"/>
            <a:ext cx="2108370" cy="2042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2834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rustic,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organic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designs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extensive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Boone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Forge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fresh</a:t>
            </a:r>
            <a:r>
              <a:rPr dirty="0" sz="1100" spc="-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approach</a:t>
            </a:r>
            <a:endParaRPr sz="1100">
              <a:latin typeface="Arial"/>
              <a:cs typeface="Arial"/>
            </a:endParaRPr>
          </a:p>
          <a:p>
            <a:pPr marL="12700" marR="73660">
              <a:lnSpc>
                <a:spcPct val="181800"/>
              </a:lnSpc>
            </a:pP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vintage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forms, these pieces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Factory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Chic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leanings.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235325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Weathered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Pecan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</a:t>
            </a:r>
            <a:r>
              <a:rPr dirty="0" sz="1100" spc="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on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Russian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pine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has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been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distressed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aged,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weathered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look that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pairs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perfectly 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textured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surface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used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hand- 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forged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steel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elements.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Eclectic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transitional,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unique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Boone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Forge</a:t>
            </a:r>
            <a:endParaRPr sz="1100">
              <a:latin typeface="Arial"/>
              <a:cs typeface="Arial"/>
            </a:endParaRPr>
          </a:p>
          <a:p>
            <a:pPr marL="12700" marR="17780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stand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their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own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paired 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together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transform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space.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2069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80"/>
              <a:t>BOONE </a:t>
            </a:r>
            <a:r>
              <a:rPr dirty="0" spc="-30"/>
              <a:t>FORGE</a:t>
            </a:r>
            <a:r>
              <a:rPr dirty="0" spc="65"/>
              <a:t> </a:t>
            </a:r>
            <a:r>
              <a:rPr dirty="0" spc="15"/>
              <a:t>COLLECTION</a:t>
            </a:r>
          </a:p>
          <a:p>
            <a:pPr algn="ctr" marL="61594">
              <a:lnSpc>
                <a:spcPct val="100000"/>
              </a:lnSpc>
              <a:spcBef>
                <a:spcPts val="25"/>
              </a:spcBef>
            </a:pPr>
            <a:r>
              <a:rPr dirty="0" sz="1200" spc="10"/>
              <a:t>WEATHERED </a:t>
            </a:r>
            <a:r>
              <a:rPr dirty="0" sz="1200" spc="100"/>
              <a:t>PECAN</a:t>
            </a:r>
            <a:r>
              <a:rPr dirty="0" sz="1200" spc="-1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9135" y="6078751"/>
            <a:ext cx="1852328" cy="1852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161669" y="8060943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8104-ET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23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833782" y="6090531"/>
            <a:ext cx="1336475" cy="1848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49443" y="8048243"/>
            <a:ext cx="14573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8104-CS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56479" y="1558086"/>
            <a:ext cx="1510017" cy="1813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26889" y="3467100"/>
            <a:ext cx="11544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8104-90 </a:t>
            </a:r>
            <a:r>
              <a:rPr dirty="0" sz="900" spc="60">
                <a:solidFill>
                  <a:srgbClr val="939598"/>
                </a:solidFill>
                <a:latin typeface="Tahoma"/>
                <a:cs typeface="Tahoma"/>
              </a:rPr>
              <a:t>LAMP</a:t>
            </a:r>
            <a:r>
              <a:rPr dirty="0" sz="900" spc="-13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7556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27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0100" y="1520799"/>
            <a:ext cx="3108753" cy="190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43337" y="3467100"/>
            <a:ext cx="22574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8104-93 </a:t>
            </a:r>
            <a:r>
              <a:rPr dirty="0" sz="900" spc="35">
                <a:solidFill>
                  <a:srgbClr val="939598"/>
                </a:solidFill>
                <a:latin typeface="Tahoma"/>
                <a:cs typeface="Tahoma"/>
              </a:rPr>
              <a:t>RECTANGULAR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7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6128" y="438784"/>
            <a:ext cx="19621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BOONE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FORGE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29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314" y="1439949"/>
            <a:ext cx="2143908" cy="1851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1127" y="3479800"/>
          <a:ext cx="310896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83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8104-38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THREE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DRAWER</a:t>
                      </a:r>
                      <a:r>
                        <a:rPr dirty="0" sz="900" spc="-1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35.5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faux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paint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metal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wrap.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928037" y="5857905"/>
            <a:ext cx="2534053" cy="1704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673833" y="8051800"/>
          <a:ext cx="2092325" cy="1032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1689"/>
              </a:tblGrid>
              <a:tr h="564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8104-12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NESTING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TABLES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 marR="419100">
                        <a:lnSpc>
                          <a:spcPts val="1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Small: 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18.5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Medium: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</a:t>
                      </a:r>
                      <a:r>
                        <a:rPr dirty="0" sz="800" spc="1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19.5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Large: 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23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21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marL="127000" marR="11874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Three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nesting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set.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Folds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storage.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warranted 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contract/commercial</a:t>
                      </a:r>
                      <a:r>
                        <a:rPr dirty="0" sz="900" spc="-7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application.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750030" y="1246235"/>
            <a:ext cx="3103028" cy="1899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670830" y="3479800"/>
          <a:ext cx="1733550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3550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8104-FT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FLIP-TOP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29.5</a:t>
                      </a: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236854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</a:t>
                      </a:r>
                      <a:r>
                        <a:rPr dirty="0" sz="900" spc="-7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</a:t>
                      </a:r>
                      <a:r>
                        <a:rPr dirty="0" sz="900" spc="-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209400" y="3404260"/>
            <a:ext cx="1491767" cy="9510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4178" y="5668517"/>
            <a:ext cx="2817082" cy="1994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70283" y="8051800"/>
          <a:ext cx="267970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90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8104-CH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210185" marR="118745" indent="-8382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 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set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6175540" y="1794573"/>
            <a:ext cx="685114" cy="356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75540" y="1794560"/>
            <a:ext cx="685165" cy="356870"/>
          </a:xfrm>
          <a:custGeom>
            <a:avLst/>
            <a:gdLst/>
            <a:ahLst/>
            <a:cxnLst/>
            <a:rect l="l" t="t" r="r" b="b"/>
            <a:pathLst>
              <a:path w="685165" h="356869">
                <a:moveTo>
                  <a:pt x="0" y="356260"/>
                </a:moveTo>
                <a:lnTo>
                  <a:pt x="685114" y="356260"/>
                </a:lnTo>
                <a:lnTo>
                  <a:pt x="685114" y="0"/>
                </a:lnTo>
                <a:lnTo>
                  <a:pt x="0" y="0"/>
                </a:lnTo>
                <a:lnTo>
                  <a:pt x="0" y="35626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16552" y="7881265"/>
            <a:ext cx="775115" cy="11535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44500" y="438784"/>
            <a:ext cx="19621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BOONE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FORGE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8504" y="5965631"/>
            <a:ext cx="2818449" cy="1947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452511" y="8064500"/>
          <a:ext cx="289115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115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8104-MC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MEDIA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644525" marR="119380" indent="-518159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shelves,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casters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easy</a:t>
                      </a:r>
                      <a:r>
                        <a:rPr dirty="0" sz="900" spc="-9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movement.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78610" y="5741446"/>
            <a:ext cx="2719605" cy="2140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24380" y="8048625"/>
          <a:ext cx="14890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075"/>
              </a:tblGrid>
              <a:tr h="310515">
                <a:tc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8104-99</a:t>
                      </a:r>
                      <a:r>
                        <a:rPr dirty="0" sz="900" spc="-12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425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5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312163" y="691879"/>
            <a:ext cx="2828543" cy="4267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614415" y="2099740"/>
            <a:ext cx="1445069" cy="12036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111752" y="1347216"/>
          <a:ext cx="26028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223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8104-83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DECK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Deck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111752" y="3496055"/>
          <a:ext cx="287464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401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8104-45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LOW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BOOKCASE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874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Bookcase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antique</a:t>
                      </a:r>
                      <a:r>
                        <a:rPr dirty="0" sz="900" spc="-1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glass,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shelf,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metal-wrapped</a:t>
                      </a:r>
                      <a:r>
                        <a:rPr dirty="0" sz="900" spc="-1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366128" y="438784"/>
            <a:ext cx="19621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BOONE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FORGE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3711" y="5919515"/>
            <a:ext cx="1216862" cy="1950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82233" y="8060943"/>
          <a:ext cx="177546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54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8104-07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BAR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STOOL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 28.5</a:t>
                      </a:r>
                      <a:r>
                        <a:rPr dirty="0" sz="800" spc="7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25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swivel seat.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77986" y="1064445"/>
            <a:ext cx="2812951" cy="22273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151517" y="34925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8104-BT </a:t>
                      </a: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BISTRO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916322" y="5593427"/>
            <a:ext cx="2797200" cy="2318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32985" y="876300"/>
            <a:ext cx="1414269" cy="2415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24803" y="35498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245111" y="3530600"/>
          <a:ext cx="2155825" cy="509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5190"/>
              </a:tblGrid>
              <a:tr h="315595">
                <a:tc>
                  <a:txBody>
                    <a:bodyPr/>
                    <a:lstStyle/>
                    <a:p>
                      <a:pPr algn="ctr" marR="17145">
                        <a:lnSpc>
                          <a:spcPct val="100000"/>
                        </a:lnSpc>
                      </a:pP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8104-B7 BISTRO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STOOL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baseline="11904" sz="105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</a:t>
                      </a:r>
                      <a:endParaRPr baseline="11904" sz="105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 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</a:t>
                      </a:r>
                      <a:r>
                        <a:rPr dirty="0" sz="800" spc="1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9304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Standard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Aged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Bronze</a:t>
                      </a:r>
                      <a:r>
                        <a:rPr dirty="0" sz="900" spc="-1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kickplate.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6830"/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961866" y="8060982"/>
          <a:ext cx="267462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398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8104-48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MOBILE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SERVER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35.5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metal-clad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hidden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casters.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5789929" y="95583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5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816544" y="9555480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15">
                <a:solidFill>
                  <a:srgbClr val="939598"/>
                </a:solidFill>
                <a:latin typeface="Tahoma"/>
                <a:cs typeface="Tahoma"/>
              </a:rPr>
              <a:t>L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r>
              <a:rPr dirty="0" sz="8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Leather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0" y="438810"/>
            <a:ext cx="19621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BOONE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FORGE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2367" y="1686954"/>
            <a:ext cx="3016071" cy="2089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72848" y="3917696"/>
            <a:ext cx="200787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0">
                <a:solidFill>
                  <a:srgbClr val="939598"/>
                </a:solidFill>
                <a:latin typeface="Tahoma"/>
                <a:cs typeface="Tahoma"/>
              </a:rPr>
              <a:t>8104-DT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DINING</a:t>
            </a:r>
            <a:r>
              <a:rPr dirty="0" sz="900" spc="-9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Apron Height: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25.5</a:t>
            </a:r>
            <a:r>
              <a:rPr dirty="0" sz="800" spc="10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52104" y="5783654"/>
            <a:ext cx="4677952" cy="2174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556835" y="8039100"/>
            <a:ext cx="126238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8104-44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DINING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84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800" spc="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6128" y="438784"/>
            <a:ext cx="19621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BOONE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FORGE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33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5"/>
              <a:t>BELMONT</a:t>
            </a:r>
            <a:r>
              <a:rPr dirty="0" spc="135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25"/>
              <a:t>SABLE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60" y="2471864"/>
            <a:ext cx="2119439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228975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What happens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when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blend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forms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style?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answer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Belmont  Collection,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features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elm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solids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Sable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6683476"/>
            <a:ext cx="3301365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Though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familiar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designs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 lines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33083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structured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characteristics,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random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veneer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patterns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neoclassical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look,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softening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formal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elements.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offerings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Belmont Collection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58595B"/>
                </a:solidFill>
                <a:latin typeface="Arial"/>
                <a:cs typeface="Arial"/>
              </a:rPr>
              <a:t>as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gorgeous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versatile.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That’s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what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affords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them 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unique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ability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bring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form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function 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any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space.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355" y="6305227"/>
            <a:ext cx="3015029" cy="1607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12536" y="8060943"/>
          <a:ext cx="24860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60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8105-93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6248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884222" y="5495735"/>
            <a:ext cx="2139690" cy="2464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037979" y="8048243"/>
            <a:ext cx="157988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8105-94 </a:t>
            </a:r>
            <a:r>
              <a:rPr dirty="0" sz="900" spc="40">
                <a:solidFill>
                  <a:srgbClr val="939598"/>
                </a:solidFill>
                <a:latin typeface="Tahoma"/>
                <a:cs typeface="Tahoma"/>
              </a:rPr>
              <a:t>SQUARE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END</a:t>
            </a:r>
            <a:r>
              <a:rPr dirty="0" sz="900" spc="-21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1198" y="917497"/>
            <a:ext cx="2046797" cy="31009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063515" y="3479800"/>
          <a:ext cx="23114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07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8105-90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616317" y="1297056"/>
            <a:ext cx="2333683" cy="2040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487341" y="3479800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marL="62357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8105-96 SIDE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655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18602" y="438784"/>
            <a:ext cx="1709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BELMONT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35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4547" y="1262357"/>
            <a:ext cx="1559752" cy="2136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1604" y="190931"/>
            <a:ext cx="2245813" cy="3154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46137" y="3479800"/>
          <a:ext cx="16510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0364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412387" y="3479800"/>
          <a:ext cx="17703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03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8105-19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078619" y="5966239"/>
            <a:ext cx="1558227" cy="2034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79244" y="8054975"/>
          <a:ext cx="177863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863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8105-ET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845164" y="6232061"/>
            <a:ext cx="1021951" cy="1653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528629" y="8051800"/>
          <a:ext cx="154368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68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8105-88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MARTINI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44500" y="438784"/>
            <a:ext cx="1709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BELMONT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2733" y="1309710"/>
            <a:ext cx="1751338" cy="2047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35203" y="3492500"/>
          <a:ext cx="154813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3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8105-AT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317298" y="5848603"/>
            <a:ext cx="1849884" cy="2043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82281" y="8039100"/>
            <a:ext cx="14573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8105-CS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9181" y="5486755"/>
            <a:ext cx="3425820" cy="2471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62923" y="8048243"/>
            <a:ext cx="11417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8105-99 </a:t>
            </a:r>
            <a:r>
              <a:rPr dirty="0" sz="900" spc="50">
                <a:solidFill>
                  <a:srgbClr val="939598"/>
                </a:solidFill>
                <a:latin typeface="Tahoma"/>
                <a:cs typeface="Tahoma"/>
              </a:rPr>
              <a:t>SOFA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6921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60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17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3684" y="1156044"/>
            <a:ext cx="1899455" cy="2145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160797" y="3479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8105-86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ENTRY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8105-86-T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8105-86-B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18602" y="438784"/>
            <a:ext cx="1709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BELMONT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37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9302750"/>
            <a:ext cx="18529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8109-99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Console</a:t>
            </a:r>
            <a:r>
              <a:rPr dirty="0" sz="1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9564" y="5486400"/>
            <a:ext cx="2826832" cy="2340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32991" y="8051800"/>
          <a:ext cx="3712845" cy="77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2845"/>
              </a:tblGrid>
              <a:tr h="310515">
                <a:tc>
                  <a:txBody>
                    <a:bodyPr/>
                    <a:lstStyle/>
                    <a:p>
                      <a:pPr marL="157289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8105-17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SIDEBOARD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63512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21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marL="127000" marR="37973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left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(facing)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</a:t>
                      </a:r>
                      <a:r>
                        <a:rPr dirty="0" sz="900" spc="-1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trays.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Right side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opening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separate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section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tray.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297393" y="1627759"/>
            <a:ext cx="2531785" cy="209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89442" y="3937000"/>
          <a:ext cx="3390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02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8105-AC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under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carvings.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5074920" y="8021842"/>
            <a:ext cx="1496888" cy="1065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500" y="438784"/>
            <a:ext cx="1709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BELMONT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8870" y="2757233"/>
            <a:ext cx="4646351" cy="379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01926" y="6475476"/>
            <a:ext cx="190246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8105-15 </a:t>
            </a:r>
            <a:r>
              <a:rPr dirty="0" sz="900" spc="55">
                <a:solidFill>
                  <a:srgbClr val="939598"/>
                </a:solidFill>
                <a:latin typeface="Tahoma"/>
                <a:cs typeface="Tahoma"/>
              </a:rPr>
              <a:t>ROUND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DINING</a:t>
            </a:r>
            <a:r>
              <a:rPr dirty="0" sz="900" spc="-1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Apron Height: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-1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8536" y="6400800"/>
            <a:ext cx="2201390" cy="1353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18602" y="438784"/>
            <a:ext cx="17094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BELMONT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39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82" y="2471864"/>
            <a:ext cx="2053944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421379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fresh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take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Factory Chic,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look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no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further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organic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forms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Edgewood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073825"/>
            <a:ext cx="3418204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Here </a:t>
            </a: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Russian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pine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r>
              <a:rPr dirty="0" sz="1100" spc="2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been</a:t>
            </a:r>
            <a:endParaRPr sz="1100">
              <a:latin typeface="Arial"/>
              <a:cs typeface="Arial"/>
            </a:endParaRPr>
          </a:p>
          <a:p>
            <a:pPr marL="12700" marR="1524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hand-worn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distressed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our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Graystone finish</a:t>
            </a:r>
            <a:r>
              <a:rPr dirty="0" sz="1100" spc="10">
                <a:solidFill>
                  <a:srgbClr val="EF5BA1"/>
                </a:solidFill>
                <a:latin typeface="Arial"/>
                <a:cs typeface="Arial"/>
              </a:rPr>
              <a:t>,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hand-forged</a:t>
            </a:r>
            <a:r>
              <a:rPr dirty="0" sz="1100" spc="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texture,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ultimately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weathered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look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immediately-at-home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feel.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When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86995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relaxed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aspects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Edgewood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meet,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unique design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flourishes,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results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truly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special.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ts val="26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5"/>
              <a:t>EDGEWOOD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ts val="1400"/>
              </a:lnSpc>
            </a:pPr>
            <a:r>
              <a:rPr dirty="0" sz="1200" spc="80"/>
              <a:t>GRAYSTONE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0644" y="1825562"/>
            <a:ext cx="1463072" cy="1460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17418" y="34990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26072" y="3467100"/>
            <a:ext cx="119316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8106-20 </a:t>
            </a:r>
            <a:r>
              <a:rPr dirty="0" sz="900" spc="75">
                <a:solidFill>
                  <a:srgbClr val="939598"/>
                </a:solidFill>
                <a:latin typeface="Tahoma"/>
                <a:cs typeface="Tahoma"/>
              </a:rPr>
              <a:t>OTTOMAN</a:t>
            </a:r>
            <a:r>
              <a:rPr dirty="0" sz="900" spc="5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baseline="11904" sz="1050" spc="15">
                <a:solidFill>
                  <a:srgbClr val="939598"/>
                </a:solidFill>
                <a:latin typeface="Tahoma"/>
                <a:cs typeface="Tahoma"/>
              </a:rPr>
              <a:t>L</a:t>
            </a:r>
            <a:endParaRPr baseline="11904" sz="10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56699" y="1399514"/>
            <a:ext cx="3015336" cy="1892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127875" y="3467100"/>
            <a:ext cx="140017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8106-93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9710" y="6042219"/>
            <a:ext cx="2670343" cy="19009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38200" y="8060943"/>
          <a:ext cx="1969770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9770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8106-FT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FLIP-TOP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29.5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 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1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2908300" y="8061959"/>
            <a:ext cx="976490" cy="817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04825" y="6186120"/>
            <a:ext cx="1652463" cy="1672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108187" y="8060943"/>
          <a:ext cx="13176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99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8106-95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916177" y="95583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42792" y="9555480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15">
                <a:solidFill>
                  <a:srgbClr val="939598"/>
                </a:solidFill>
                <a:latin typeface="Tahoma"/>
                <a:cs typeface="Tahoma"/>
              </a:rPr>
              <a:t>L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r>
              <a:rPr dirty="0" sz="8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Leather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23513" y="6559422"/>
            <a:ext cx="685114" cy="356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23513" y="6559422"/>
            <a:ext cx="685165" cy="356870"/>
          </a:xfrm>
          <a:custGeom>
            <a:avLst/>
            <a:gdLst/>
            <a:ahLst/>
            <a:cxnLst/>
            <a:rect l="l" t="t" r="r" b="b"/>
            <a:pathLst>
              <a:path w="685164" h="356870">
                <a:moveTo>
                  <a:pt x="0" y="356260"/>
                </a:moveTo>
                <a:lnTo>
                  <a:pt x="685114" y="356260"/>
                </a:lnTo>
                <a:lnTo>
                  <a:pt x="685114" y="0"/>
                </a:lnTo>
                <a:lnTo>
                  <a:pt x="0" y="0"/>
                </a:lnTo>
                <a:lnTo>
                  <a:pt x="0" y="356260"/>
                </a:lnTo>
                <a:close/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490587" y="438784"/>
            <a:ext cx="18376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EDGEWOOD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41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3130" y="5918955"/>
            <a:ext cx="1901514" cy="2045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26117" y="80518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8106-ET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23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489412" y="5937516"/>
            <a:ext cx="1751782" cy="1997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20337" y="8039100"/>
            <a:ext cx="11544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8106-19 </a:t>
            </a:r>
            <a:r>
              <a:rPr dirty="0" sz="900" spc="60">
                <a:solidFill>
                  <a:srgbClr val="939598"/>
                </a:solidFill>
                <a:latin typeface="Tahoma"/>
                <a:cs typeface="Tahoma"/>
              </a:rPr>
              <a:t>LAMP</a:t>
            </a:r>
            <a:r>
              <a:rPr dirty="0" sz="900" spc="-13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7556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3485" y="1728303"/>
            <a:ext cx="2825645" cy="1555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160188" y="3467100"/>
            <a:ext cx="228092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8106-RC </a:t>
            </a:r>
            <a:r>
              <a:rPr dirty="0" sz="900" spc="35">
                <a:solidFill>
                  <a:srgbClr val="939598"/>
                </a:solidFill>
                <a:latin typeface="Tahoma"/>
                <a:cs typeface="Tahoma"/>
              </a:rPr>
              <a:t>RECTANGULAR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2370" y="1583199"/>
            <a:ext cx="2726969" cy="17513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11933" y="3467100"/>
            <a:ext cx="17132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8106-96 </a:t>
            </a:r>
            <a:r>
              <a:rPr dirty="0" sz="900" spc="40">
                <a:solidFill>
                  <a:srgbClr val="939598"/>
                </a:solidFill>
                <a:latin typeface="Tahoma"/>
                <a:cs typeface="Tahoma"/>
              </a:rPr>
              <a:t>HALL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CONSOLE</a:t>
            </a:r>
            <a:r>
              <a:rPr dirty="0" sz="900" spc="-21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482" y="438810"/>
            <a:ext cx="18376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EDGEWOOD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7308" y="1493539"/>
            <a:ext cx="3214213" cy="1851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76229" y="3467100"/>
            <a:ext cx="139763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8106-99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CONSOLE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76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800" spc="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3535" y="1279388"/>
            <a:ext cx="2529440" cy="2012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104344" y="3479800"/>
          <a:ext cx="160083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83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8106-AC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12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517119" y="5771646"/>
            <a:ext cx="3353775" cy="2136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73958" y="8060943"/>
          <a:ext cx="302450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45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8106-MC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MEDIA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63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401955" marR="119380" indent="-27559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framed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metal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overlays</a:t>
                      </a:r>
                      <a:r>
                        <a:rPr dirty="0" sz="900" spc="-15" i="1">
                          <a:solidFill>
                            <a:srgbClr val="F49AC1"/>
                          </a:solidFill>
                          <a:latin typeface="Arial"/>
                          <a:cs typeface="Arial"/>
                        </a:rPr>
                        <a:t>,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4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dirty="0" sz="900" i="1">
                          <a:solidFill>
                            <a:srgbClr val="F49AC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490587" y="438784"/>
            <a:ext cx="18376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EDGEWOOD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43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21310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Atwood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Console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has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straight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lines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casual</a:t>
            </a:r>
            <a:r>
              <a:rPr dirty="0" sz="11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073851"/>
            <a:ext cx="3258185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Built from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quartered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white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oak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elm</a:t>
            </a:r>
            <a:endParaRPr sz="1100">
              <a:latin typeface="Arial"/>
              <a:cs typeface="Arial"/>
            </a:endParaRPr>
          </a:p>
          <a:p>
            <a:pPr marL="12700" marR="260985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inherent grain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pattern found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on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underscored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Slate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 which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provides soft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gray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undertones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give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singular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look.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Square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ring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pulls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another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touch,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ensuring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Atwood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furniture design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is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balanced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</a:t>
            </a:r>
            <a:r>
              <a:rPr dirty="0" sz="11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aesthetic.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52973" y="2484020"/>
            <a:ext cx="2016188" cy="2054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7595" y="2471864"/>
            <a:ext cx="201723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65"/>
              <a:t>ATWOOD</a:t>
            </a:r>
            <a:r>
              <a:rPr dirty="0" spc="12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-45"/>
              <a:t>SL </a:t>
            </a:r>
            <a:r>
              <a:rPr dirty="0" sz="1200" spc="0"/>
              <a:t>ATE</a:t>
            </a:r>
            <a:r>
              <a:rPr dirty="0" sz="1200" spc="4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3318" y="3014506"/>
            <a:ext cx="3996966" cy="3507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64108" y="6677025"/>
          <a:ext cx="1653539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3539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8107-97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352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644407" y="438784"/>
            <a:ext cx="16840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8107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ATWOOD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9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45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16611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love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reclaimed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look?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Churchill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merges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forms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rustic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deliver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memorable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fit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seamlessly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into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spaces.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683502"/>
            <a:ext cx="310197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Russian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pine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20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endParaRPr sz="1100">
              <a:latin typeface="Arial"/>
              <a:cs typeface="Arial"/>
            </a:endParaRPr>
          </a:p>
          <a:p>
            <a:pPr marL="12700" marR="8064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Tobacco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which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gives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signature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look.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additional options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like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leather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upholstery,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planked tops,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nail-head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trim, 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Churchill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makes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easy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to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 your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own personal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176" y="2471864"/>
            <a:ext cx="2023650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90446" y="2471864"/>
            <a:ext cx="2688561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0"/>
              <a:t>CHURCHILL</a:t>
            </a:r>
            <a:r>
              <a:rPr dirty="0" spc="135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140"/>
              <a:t>TOBACCO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0811" y="6085345"/>
            <a:ext cx="1754345" cy="1799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245347" y="8051800"/>
          <a:ext cx="13176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990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8109-95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93546" y="1793650"/>
            <a:ext cx="3194405" cy="1556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78030" y="3467100"/>
            <a:ext cx="140017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8109-93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18998" y="1017612"/>
            <a:ext cx="2394811" cy="2283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95732" y="349902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0" y="93802"/>
                </a:moveTo>
                <a:lnTo>
                  <a:pt x="93827" y="93802"/>
                </a:lnTo>
                <a:lnTo>
                  <a:pt x="93827" y="0"/>
                </a:lnTo>
                <a:lnTo>
                  <a:pt x="0" y="0"/>
                </a:lnTo>
                <a:lnTo>
                  <a:pt x="0" y="93802"/>
                </a:lnTo>
                <a:close/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04378" y="3467100"/>
            <a:ext cx="119316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8109-20 </a:t>
            </a:r>
            <a:r>
              <a:rPr dirty="0" sz="900" spc="75">
                <a:solidFill>
                  <a:srgbClr val="939598"/>
                </a:solidFill>
                <a:latin typeface="Tahoma"/>
                <a:cs typeface="Tahoma"/>
              </a:rPr>
              <a:t>OTTOMAN</a:t>
            </a:r>
            <a:r>
              <a:rPr dirty="0" sz="900" spc="5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baseline="11904" sz="1050" spc="15">
                <a:solidFill>
                  <a:srgbClr val="939598"/>
                </a:solidFill>
                <a:latin typeface="Tahoma"/>
                <a:cs typeface="Tahoma"/>
              </a:rPr>
              <a:t>L</a:t>
            </a:r>
            <a:endParaRPr baseline="11904" sz="10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22.5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18.5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7382" y="5740198"/>
            <a:ext cx="2726758" cy="2123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08349" y="8051800"/>
          <a:ext cx="1969770" cy="765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9770"/>
              </a:tblGrid>
              <a:tr h="437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8109-FT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FLIP-TOP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two-piece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flip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supports 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1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2767622" y="8020215"/>
            <a:ext cx="995946" cy="878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6177" y="9558311"/>
            <a:ext cx="131445" cy="131445"/>
          </a:xfrm>
          <a:custGeom>
            <a:avLst/>
            <a:gdLst/>
            <a:ahLst/>
            <a:cxnLst/>
            <a:rect l="l" t="t" r="r" b="b"/>
            <a:pathLst>
              <a:path w="131444" h="131445">
                <a:moveTo>
                  <a:pt x="0" y="131317"/>
                </a:moveTo>
                <a:lnTo>
                  <a:pt x="131356" y="131317"/>
                </a:lnTo>
                <a:lnTo>
                  <a:pt x="131356" y="0"/>
                </a:lnTo>
                <a:lnTo>
                  <a:pt x="0" y="0"/>
                </a:lnTo>
                <a:lnTo>
                  <a:pt x="0" y="131317"/>
                </a:lnTo>
                <a:close/>
              </a:path>
            </a:pathLst>
          </a:custGeom>
          <a:ln w="3556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42792" y="9555480"/>
            <a:ext cx="1057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472" sz="1200" spc="15">
                <a:solidFill>
                  <a:srgbClr val="939598"/>
                </a:solidFill>
                <a:latin typeface="Tahoma"/>
                <a:cs typeface="Tahoma"/>
              </a:rPr>
              <a:t>L </a:t>
            </a:r>
            <a:r>
              <a:rPr dirty="0" sz="800">
                <a:solidFill>
                  <a:srgbClr val="939598"/>
                </a:solidFill>
                <a:latin typeface="Arial"/>
                <a:cs typeface="Arial"/>
              </a:rPr>
              <a:t>Available </a:t>
            </a:r>
            <a:r>
              <a:rPr dirty="0" sz="800" spc="0">
                <a:solidFill>
                  <a:srgbClr val="939598"/>
                </a:solidFill>
                <a:latin typeface="Arial"/>
                <a:cs typeface="Arial"/>
              </a:rPr>
              <a:t>in</a:t>
            </a:r>
            <a:r>
              <a:rPr dirty="0" sz="800" spc="7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Leather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8559" y="438784"/>
            <a:ext cx="1769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8109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CHURCHILL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47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8862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39855" y="1085138"/>
            <a:ext cx="1958975" cy="1221105"/>
          </a:xfrm>
          <a:custGeom>
            <a:avLst/>
            <a:gdLst/>
            <a:ahLst/>
            <a:cxnLst/>
            <a:rect l="l" t="t" r="r" b="b"/>
            <a:pathLst>
              <a:path w="1958975" h="1221105">
                <a:moveTo>
                  <a:pt x="0" y="1220724"/>
                </a:moveTo>
                <a:lnTo>
                  <a:pt x="1958949" y="1220724"/>
                </a:lnTo>
                <a:lnTo>
                  <a:pt x="1958949" y="0"/>
                </a:lnTo>
                <a:lnTo>
                  <a:pt x="0" y="0"/>
                </a:lnTo>
                <a:lnTo>
                  <a:pt x="0" y="1220724"/>
                </a:lnTo>
                <a:close/>
              </a:path>
            </a:pathLst>
          </a:custGeom>
          <a:ln w="13957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29491" y="1003947"/>
            <a:ext cx="1179830" cy="196215"/>
          </a:xfrm>
          <a:custGeom>
            <a:avLst/>
            <a:gdLst/>
            <a:ahLst/>
            <a:cxnLst/>
            <a:rect l="l" t="t" r="r" b="b"/>
            <a:pathLst>
              <a:path w="1179829" h="196215">
                <a:moveTo>
                  <a:pt x="0" y="195973"/>
                </a:moveTo>
                <a:lnTo>
                  <a:pt x="1179677" y="195973"/>
                </a:lnTo>
                <a:lnTo>
                  <a:pt x="1179677" y="0"/>
                </a:lnTo>
                <a:lnTo>
                  <a:pt x="0" y="0"/>
                </a:lnTo>
                <a:lnTo>
                  <a:pt x="0" y="195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16794" y="1418866"/>
            <a:ext cx="1235710" cy="5327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300" spc="60"/>
              <a:t>STYLE</a:t>
            </a:r>
            <a:endParaRPr sz="3300"/>
          </a:p>
        </p:txBody>
      </p:sp>
      <p:sp>
        <p:nvSpPr>
          <p:cNvPr id="6" name="object 6"/>
          <p:cNvSpPr txBox="1"/>
          <p:nvPr/>
        </p:nvSpPr>
        <p:spPr>
          <a:xfrm>
            <a:off x="5239904" y="1330205"/>
            <a:ext cx="1189355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40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050" spc="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050" spc="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110">
                <a:solidFill>
                  <a:srgbClr val="58595B"/>
                </a:solidFill>
                <a:latin typeface="Arial"/>
                <a:cs typeface="Arial"/>
              </a:rPr>
              <a:t>LITTLE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9904" y="1880249"/>
            <a:ext cx="1209040" cy="184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00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1050" spc="25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50" spc="85">
                <a:solidFill>
                  <a:srgbClr val="58595B"/>
                </a:solidFill>
                <a:latin typeface="Arial"/>
                <a:cs typeface="Arial"/>
              </a:rPr>
              <a:t>LIFE</a:t>
            </a:r>
            <a:r>
              <a:rPr dirty="0" sz="105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00" y="2570073"/>
            <a:ext cx="1829435" cy="607568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1300/1301</a:t>
            </a:r>
            <a:r>
              <a:rPr dirty="0" sz="8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Expedition.............................4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8010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Regency..........................................6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8050</a:t>
            </a:r>
            <a:r>
              <a:rPr dirty="0" sz="800" spc="-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Heirloom.......................................10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8055</a:t>
            </a:r>
            <a:r>
              <a:rPr dirty="0" sz="800" spc="-9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Heritage........................................14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8065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Highland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Ridge</a:t>
            </a:r>
            <a:r>
              <a:rPr dirty="0" sz="800" spc="-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............................16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8095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Cambridge</a:t>
            </a:r>
            <a:r>
              <a:rPr dirty="0" sz="800" spc="-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...................................20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8097 </a:t>
            </a:r>
            <a:r>
              <a:rPr dirty="0" sz="800" spc="-20">
                <a:solidFill>
                  <a:srgbClr val="58595B"/>
                </a:solidFill>
                <a:latin typeface="Arial"/>
                <a:cs typeface="Arial"/>
              </a:rPr>
              <a:t>Havana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Hill</a:t>
            </a:r>
            <a:r>
              <a:rPr dirty="0" sz="8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...................................22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8101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Chatham</a:t>
            </a:r>
            <a:r>
              <a:rPr dirty="0" sz="800" spc="-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.......................................26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8104 </a:t>
            </a: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Boone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Forge</a:t>
            </a:r>
            <a:r>
              <a:rPr dirty="0" sz="8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................................28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8105 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Belmont</a:t>
            </a:r>
            <a:r>
              <a:rPr dirty="0" sz="8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........................................34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8106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Edgewood....................................40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8107 </a:t>
            </a:r>
            <a:r>
              <a:rPr dirty="0" sz="800" spc="15">
                <a:solidFill>
                  <a:srgbClr val="58595B"/>
                </a:solidFill>
                <a:latin typeface="Arial"/>
                <a:cs typeface="Arial"/>
              </a:rPr>
              <a:t>Atwood</a:t>
            </a:r>
            <a:r>
              <a:rPr dirty="0" sz="8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.........................................44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8109</a:t>
            </a:r>
            <a:r>
              <a:rPr dirty="0" sz="8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Churchill........................................46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8110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Tribeca</a:t>
            </a:r>
            <a:r>
              <a:rPr dirty="0" sz="8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..........................................50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8111 </a:t>
            </a:r>
            <a:r>
              <a:rPr dirty="0" sz="800" spc="10">
                <a:solidFill>
                  <a:srgbClr val="58595B"/>
                </a:solidFill>
                <a:latin typeface="Arial"/>
                <a:cs typeface="Arial"/>
              </a:rPr>
              <a:t>Antiquity</a:t>
            </a:r>
            <a:r>
              <a:rPr dirty="0" sz="800" spc="-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.......................................54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8113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Rustiqué........................................56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8114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Tranquility </a:t>
            </a:r>
            <a:r>
              <a:rPr dirty="0" sz="800" spc="-25">
                <a:solidFill>
                  <a:srgbClr val="58595B"/>
                </a:solidFill>
                <a:latin typeface="Arial"/>
                <a:cs typeface="Arial"/>
              </a:rPr>
              <a:t>Shores</a:t>
            </a:r>
            <a:r>
              <a:rPr dirty="0" sz="800" spc="-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........................58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8115 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Grandview</a:t>
            </a:r>
            <a:r>
              <a:rPr dirty="0" sz="800" spc="-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....................................60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8116 Park</a:t>
            </a:r>
            <a:r>
              <a:rPr dirty="0" sz="800" spc="-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West......................................64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8117</a:t>
            </a:r>
            <a:r>
              <a:rPr dirty="0" sz="8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Silverstone....................................66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Manhattan</a:t>
            </a:r>
            <a:r>
              <a:rPr dirty="0" sz="8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....................................68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8122</a:t>
            </a:r>
            <a:r>
              <a:rPr dirty="0" sz="8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Lumieré.........................................76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8123</a:t>
            </a:r>
            <a:r>
              <a:rPr dirty="0" sz="8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Harborside....................................78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8124</a:t>
            </a:r>
            <a:r>
              <a:rPr dirty="0" sz="800" spc="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Stockbridge..................................80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8125</a:t>
            </a:r>
            <a:r>
              <a:rPr dirty="0" sz="8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Portica...........................................82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8127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Nottington</a:t>
            </a:r>
            <a:r>
              <a:rPr dirty="0" sz="8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Cottage.....................84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8129</a:t>
            </a:r>
            <a:r>
              <a:rPr dirty="0" sz="8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Newcastle.....................................86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8150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Genesis</a:t>
            </a:r>
            <a:r>
              <a:rPr dirty="0" sz="800" spc="-17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.........................................88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8155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Café </a:t>
            </a:r>
            <a:r>
              <a:rPr dirty="0" sz="800" spc="15">
                <a:solidFill>
                  <a:srgbClr val="58595B"/>
                </a:solidFill>
                <a:latin typeface="Arial"/>
                <a:cs typeface="Arial"/>
              </a:rPr>
              <a:t>Noir</a:t>
            </a:r>
            <a:r>
              <a:rPr dirty="0" sz="8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......................................92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8160</a:t>
            </a:r>
            <a:r>
              <a:rPr dirty="0" sz="8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Revelation.....................................94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8190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Townsend</a:t>
            </a:r>
            <a:r>
              <a:rPr dirty="0" sz="800" spc="-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.....................................98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8196</a:t>
            </a:r>
            <a:r>
              <a:rPr dirty="0" sz="800" spc="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Artisan.........................................102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30">
                <a:solidFill>
                  <a:srgbClr val="58595B"/>
                </a:solidFill>
                <a:latin typeface="Arial"/>
                <a:cs typeface="Arial"/>
              </a:rPr>
              <a:t>8199</a:t>
            </a:r>
            <a:r>
              <a:rPr dirty="0" sz="8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Berkeley......................................106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Finishes................................................108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34100"/>
              </a:lnSpc>
            </a:pPr>
            <a:r>
              <a:rPr dirty="0" sz="800" spc="0">
                <a:solidFill>
                  <a:srgbClr val="58595B"/>
                </a:solidFill>
                <a:latin typeface="Arial"/>
                <a:cs typeface="Arial"/>
              </a:rPr>
              <a:t>Construction/Care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58595B"/>
                </a:solidFill>
                <a:latin typeface="Arial"/>
                <a:cs typeface="Arial"/>
              </a:rPr>
              <a:t>&amp;</a:t>
            </a:r>
            <a:r>
              <a:rPr dirty="0" sz="800" spc="-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Cleaning</a:t>
            </a:r>
            <a:r>
              <a:rPr dirty="0" sz="800" spc="-12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..........110  </a:t>
            </a:r>
            <a:r>
              <a:rPr dirty="0" sz="800" spc="-10">
                <a:solidFill>
                  <a:srgbClr val="58595B"/>
                </a:solidFill>
                <a:latin typeface="Arial"/>
                <a:cs typeface="Arial"/>
              </a:rPr>
              <a:t>Warranty</a:t>
            </a:r>
            <a:r>
              <a:rPr dirty="0" sz="8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..............................................111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Frame </a:t>
            </a:r>
            <a:r>
              <a:rPr dirty="0" sz="800">
                <a:solidFill>
                  <a:srgbClr val="58595B"/>
                </a:solidFill>
                <a:latin typeface="Arial"/>
                <a:cs typeface="Arial"/>
              </a:rPr>
              <a:t>Index</a:t>
            </a:r>
            <a:r>
              <a:rPr dirty="0" sz="800" spc="-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58595B"/>
                </a:solidFill>
                <a:latin typeface="Arial"/>
                <a:cs typeface="Arial"/>
              </a:rPr>
              <a:t>........................................112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5939" y="1468928"/>
            <a:ext cx="1736995" cy="19478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71934" y="3467100"/>
            <a:ext cx="11544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8109-19 </a:t>
            </a:r>
            <a:r>
              <a:rPr dirty="0" sz="900" spc="60">
                <a:solidFill>
                  <a:srgbClr val="939598"/>
                </a:solidFill>
                <a:latin typeface="Tahoma"/>
                <a:cs typeface="Tahoma"/>
              </a:rPr>
              <a:t>LAMP</a:t>
            </a:r>
            <a:r>
              <a:rPr dirty="0" sz="900" spc="-13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75565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-4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53942" y="6012735"/>
            <a:ext cx="3398552" cy="194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68220" y="8039100"/>
            <a:ext cx="139763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8109-99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CONSOLE</a:t>
            </a:r>
            <a:r>
              <a:rPr dirty="0" sz="900" spc="-14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76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33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42295" y="1378394"/>
            <a:ext cx="1851210" cy="1997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35714" y="34798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8109-ET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23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56552" y="6383389"/>
            <a:ext cx="2971800" cy="15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0685" y="8039100"/>
            <a:ext cx="228092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8109-RC </a:t>
            </a:r>
            <a:r>
              <a:rPr dirty="0" sz="900" spc="35">
                <a:solidFill>
                  <a:srgbClr val="939598"/>
                </a:solidFill>
                <a:latin typeface="Tahoma"/>
                <a:cs typeface="Tahoma"/>
              </a:rPr>
              <a:t>RECTANGULAR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17.5</a:t>
            </a: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15" y="438810"/>
            <a:ext cx="1769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8109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CHURCHILL</a:t>
            </a:r>
            <a:r>
              <a:rPr dirty="0" sz="800" spc="-1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9413" y="5862035"/>
            <a:ext cx="3061330" cy="2047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94153" y="8060943"/>
          <a:ext cx="267970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90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8109-CH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210185" marR="118745" indent="-8382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 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set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400127" y="1072057"/>
            <a:ext cx="2953070" cy="2263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009293" y="3473703"/>
            <a:ext cx="17132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8109-96 </a:t>
            </a:r>
            <a:r>
              <a:rPr dirty="0" sz="900" spc="40">
                <a:solidFill>
                  <a:srgbClr val="939598"/>
                </a:solidFill>
                <a:latin typeface="Tahoma"/>
                <a:cs typeface="Tahoma"/>
              </a:rPr>
              <a:t>HALL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CONSOLE</a:t>
            </a:r>
            <a:r>
              <a:rPr dirty="0" sz="900" spc="-21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54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29</a:t>
            </a:r>
            <a:r>
              <a:rPr dirty="0" sz="800" spc="-2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3136" y="5959170"/>
            <a:ext cx="3100061" cy="194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353622" y="8060943"/>
          <a:ext cx="302450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45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8109-MC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MEDIA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63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401955" marR="119380" indent="-27559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framed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metal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overlays,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4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110459" y="1512880"/>
            <a:ext cx="2820558" cy="1851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25666" y="3479800"/>
          <a:ext cx="22288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2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8109-ST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DRAWER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34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58559" y="438784"/>
            <a:ext cx="1769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8109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CHURCHILL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49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43" y="2471864"/>
            <a:ext cx="2029382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9674" y="2471864"/>
            <a:ext cx="2902925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73" y="2471864"/>
            <a:ext cx="1937241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395979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Tribeca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cabriole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posts,</a:t>
            </a:r>
            <a:endParaRPr sz="1100">
              <a:latin typeface="Arial"/>
              <a:cs typeface="Arial"/>
            </a:endParaRPr>
          </a:p>
          <a:p>
            <a:pPr marL="12700" marR="24765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chamfered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corners,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molded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edges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converge 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attractive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set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those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seeking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yet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elegant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their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spaces.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258820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intricately spliced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veneers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exclusive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pieces 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“merlot”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hue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accentuates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designs.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Tribeca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unique  ability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unite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subtle,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contemporary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touches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furniture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100"/>
              <a:t>TRIBECA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10"/>
              <a:t>CHERR </a:t>
            </a:r>
            <a:r>
              <a:rPr dirty="0" sz="1200" spc="-30"/>
              <a:t>Y</a:t>
            </a:r>
            <a:r>
              <a:rPr dirty="0" sz="1200" spc="-4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3254" y="956805"/>
            <a:ext cx="1458333" cy="237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647574" y="3479800"/>
          <a:ext cx="17703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03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8110-19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673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280002" y="5709415"/>
            <a:ext cx="1801303" cy="2239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69080" y="8051800"/>
          <a:ext cx="18084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84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8110-94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SQUARE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911303" y="6048514"/>
            <a:ext cx="3161211" cy="1960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618270" y="8051800"/>
          <a:ext cx="19621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215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8110-46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</a:t>
                      </a:r>
                      <a:r>
                        <a:rPr dirty="0" sz="800" spc="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411513" y="1243932"/>
            <a:ext cx="1655283" cy="204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82988" y="3479800"/>
          <a:ext cx="16510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0364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8110-47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95719" y="438784"/>
            <a:ext cx="16325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TRIBECA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9648" y="5335523"/>
            <a:ext cx="3016904" cy="25711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80122" y="8039100"/>
            <a:ext cx="19291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8110-86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CONFERENCE</a:t>
            </a:r>
            <a:r>
              <a:rPr dirty="0" sz="900" spc="-9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Apron Height: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4756" y="914400"/>
            <a:ext cx="3703572" cy="3004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887635" y="3991864"/>
          <a:ext cx="14890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07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8110-99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44500" y="438784"/>
            <a:ext cx="16325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TRIBECA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71721" y="9302750"/>
            <a:ext cx="55562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8115-46 </a:t>
            </a:r>
            <a:r>
              <a:rPr dirty="0" sz="1000" spc="-30">
                <a:solidFill>
                  <a:srgbClr val="FFFFFF"/>
                </a:solidFill>
                <a:latin typeface="Arial"/>
                <a:cs typeface="Arial"/>
              </a:rPr>
              <a:t>OVAL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COCKTAIL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8115-19 </a:t>
            </a:r>
            <a:r>
              <a:rPr dirty="0" sz="1000" spc="-10">
                <a:solidFill>
                  <a:srgbClr val="FFFFFF"/>
                </a:solidFill>
                <a:latin typeface="Arial"/>
                <a:cs typeface="Arial"/>
              </a:rPr>
              <a:t>ROUND </a:t>
            </a:r>
            <a:r>
              <a:rPr dirty="0" sz="1000" spc="-20">
                <a:solidFill>
                  <a:srgbClr val="FFFFFF"/>
                </a:solidFill>
                <a:latin typeface="Arial"/>
                <a:cs typeface="Arial"/>
              </a:rPr>
              <a:t>LAMP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8115-95 </a:t>
            </a:r>
            <a:r>
              <a:rPr dirty="0" sz="100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r>
              <a:rPr dirty="0" sz="1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051810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What’s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most striking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pair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r>
              <a:rPr dirty="0" sz="110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makes</a:t>
            </a:r>
            <a:endParaRPr sz="1100">
              <a:latin typeface="Arial"/>
              <a:cs typeface="Arial"/>
            </a:endParaRPr>
          </a:p>
          <a:p>
            <a:pPr marL="12700" marR="247650">
              <a:lnSpc>
                <a:spcPct val="181800"/>
              </a:lnSpc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up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Antiquity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two-tone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finish: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ebonized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</a:t>
            </a:r>
            <a:endParaRPr sz="1100">
              <a:latin typeface="Arial"/>
              <a:cs typeface="Arial"/>
            </a:endParaRPr>
          </a:p>
          <a:p>
            <a:pPr marL="12700" marR="12573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embellished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satiny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Palladium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988326"/>
            <a:ext cx="3134360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Hand-painted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silver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leaf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hardware,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like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knobs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ring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pulls,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illustrate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commitment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elements...reinforcing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roots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structured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refinement.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0"/>
              <a:t>ANTIQUITY</a:t>
            </a:r>
            <a:r>
              <a:rPr dirty="0" spc="135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35"/>
              <a:t>PALL </a:t>
            </a:r>
            <a:r>
              <a:rPr dirty="0" sz="1200" spc="65"/>
              <a:t>ADIUM</a:t>
            </a:r>
            <a:r>
              <a:rPr dirty="0" sz="1200" spc="-3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90882" y="2471864"/>
            <a:ext cx="2053944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3160" y="2562768"/>
            <a:ext cx="2939440" cy="1975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49861" y="2477924"/>
            <a:ext cx="2022538" cy="2060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7309" y="1151053"/>
            <a:ext cx="2924625" cy="2558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68454" y="3934994"/>
          <a:ext cx="432562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498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8111-99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center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dirty="0" sz="900" spc="-1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fronts.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996434" y="5640794"/>
            <a:ext cx="2386303" cy="2431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943263" y="8243823"/>
          <a:ext cx="23907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0775"/>
              </a:tblGrid>
              <a:tr h="310515">
                <a:tc>
                  <a:txBody>
                    <a:bodyPr/>
                    <a:lstStyle/>
                    <a:p>
                      <a:pPr marL="769620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8111-CH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7067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</a:t>
                      </a:r>
                      <a:r>
                        <a:rPr dirty="0" sz="900" spc="-4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accents.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575423" y="438784"/>
            <a:ext cx="17526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8111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ANTIQUITY 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55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RUSTIQUÉ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10"/>
              <a:t>RUSTIQUE</a:t>
            </a:r>
            <a:r>
              <a:rPr dirty="0" sz="1200" spc="19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2264611" y="5159375"/>
            <a:ext cx="302133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Rustiqué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about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which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obvious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name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alone.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4611" y="6073851"/>
            <a:ext cx="3280410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Elm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ash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1100" spc="2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meticulously</a:t>
            </a:r>
            <a:endParaRPr sz="1100">
              <a:latin typeface="Arial"/>
              <a:cs typeface="Arial"/>
            </a:endParaRPr>
          </a:p>
          <a:p>
            <a:pPr marL="12700" marR="175895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wire-brushed by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hand,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collection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not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highlights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lowlights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grain,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but</a:t>
            </a:r>
            <a:endParaRPr sz="1100">
              <a:latin typeface="Arial"/>
              <a:cs typeface="Arial"/>
            </a:endParaRPr>
          </a:p>
          <a:p>
            <a:pPr marL="12700" marR="17145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clear-cut rustic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appeal.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Acid-etched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mirror  doors with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veneered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overlays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just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another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example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superior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craftsmanship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attention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detail found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memorable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52973" y="2562768"/>
            <a:ext cx="2119426" cy="1975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3160" y="2471864"/>
            <a:ext cx="2909074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9353" y="2471864"/>
            <a:ext cx="2005473" cy="2030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0350" y="3746258"/>
            <a:ext cx="2145030" cy="1207135"/>
          </a:xfrm>
          <a:custGeom>
            <a:avLst/>
            <a:gdLst/>
            <a:ahLst/>
            <a:cxnLst/>
            <a:rect l="l" t="t" r="r" b="b"/>
            <a:pathLst>
              <a:path w="2145029" h="1207135">
                <a:moveTo>
                  <a:pt x="0" y="1206995"/>
                </a:moveTo>
                <a:lnTo>
                  <a:pt x="2144826" y="1206995"/>
                </a:lnTo>
                <a:lnTo>
                  <a:pt x="2144826" y="0"/>
                </a:lnTo>
                <a:lnTo>
                  <a:pt x="0" y="0"/>
                </a:lnTo>
                <a:lnTo>
                  <a:pt x="0" y="1206995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06700" y="3882838"/>
            <a:ext cx="2132330" cy="97155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644525" indent="-645160">
              <a:lnSpc>
                <a:spcPts val="3600"/>
              </a:lnSpc>
              <a:spcBef>
                <a:spcPts val="85"/>
              </a:spcBef>
            </a:pPr>
            <a:r>
              <a:rPr dirty="0" sz="3000" spc="-225">
                <a:solidFill>
                  <a:srgbClr val="231F20"/>
                </a:solidFill>
                <a:latin typeface="Palatino Linotype"/>
                <a:cs typeface="Palatino Linotype"/>
              </a:rPr>
              <a:t>Need </a:t>
            </a:r>
            <a:r>
              <a:rPr dirty="0" sz="3000" spc="-180">
                <a:solidFill>
                  <a:srgbClr val="231F20"/>
                </a:solidFill>
                <a:latin typeface="Palatino Linotype"/>
                <a:cs typeface="Palatino Linotype"/>
              </a:rPr>
              <a:t>Image </a:t>
            </a:r>
            <a:r>
              <a:rPr dirty="0" sz="3000" spc="235">
                <a:solidFill>
                  <a:srgbClr val="231F20"/>
                </a:solidFill>
                <a:latin typeface="Palatino Linotype"/>
                <a:cs typeface="Palatino Linotype"/>
              </a:rPr>
              <a:t>+  </a:t>
            </a:r>
            <a:r>
              <a:rPr dirty="0" sz="3000" spc="-160">
                <a:solidFill>
                  <a:srgbClr val="231F20"/>
                </a:solidFill>
                <a:latin typeface="Palatino Linotype"/>
                <a:cs typeface="Palatino Linotype"/>
              </a:rPr>
              <a:t>Specs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00350" y="3746258"/>
            <a:ext cx="2145030" cy="1207135"/>
          </a:xfrm>
          <a:custGeom>
            <a:avLst/>
            <a:gdLst/>
            <a:ahLst/>
            <a:cxnLst/>
            <a:rect l="l" t="t" r="r" b="b"/>
            <a:pathLst>
              <a:path w="2145029" h="1207135">
                <a:moveTo>
                  <a:pt x="0" y="1206995"/>
                </a:moveTo>
                <a:lnTo>
                  <a:pt x="2144826" y="1206995"/>
                </a:lnTo>
                <a:lnTo>
                  <a:pt x="2144826" y="0"/>
                </a:lnTo>
                <a:lnTo>
                  <a:pt x="0" y="0"/>
                </a:lnTo>
                <a:lnTo>
                  <a:pt x="0" y="1206995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4052" y="2331720"/>
            <a:ext cx="6400800" cy="4495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652556" y="6872223"/>
          <a:ext cx="294386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38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8113-CH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 indent="2286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acid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etched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mirror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veneered</a:t>
                      </a:r>
                      <a:r>
                        <a:rPr dirty="0" sz="900" spc="-1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overlays.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620636" y="438784"/>
            <a:ext cx="170751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8113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RUSTIQUé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3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57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0039" y="5159375"/>
            <a:ext cx="3204845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Cocktail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Trunks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Expedition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may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remind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steamer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trunks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hail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yesteryear,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mistake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it: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handcrafted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today.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0039" y="6683476"/>
            <a:ext cx="3462654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Choose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from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dark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brown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leather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nail-head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trim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gray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canvas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accented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wood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trim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antiqued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leather.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Both models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lift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tops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safety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slow-close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hinges,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touch that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makes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pieces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functional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they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</a:t>
            </a:r>
            <a:r>
              <a:rPr dirty="0" sz="1100" spc="25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beautiful.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81433" y="1160661"/>
            <a:ext cx="38169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85"/>
              <a:t>EXPEDITION</a:t>
            </a:r>
            <a:r>
              <a:rPr dirty="0" spc="150"/>
              <a:t> </a:t>
            </a:r>
            <a:r>
              <a:rPr dirty="0" spc="15"/>
              <a:t>COLLECTION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514286"/>
            <a:ext cx="2119426" cy="2024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07385" cy="1717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first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notice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about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Tranquility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Shores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one-of-a-kind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color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palette.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second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impression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additional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surprising details: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glass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door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panels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aged</a:t>
            </a:r>
            <a:endParaRPr sz="1100">
              <a:latin typeface="Arial"/>
              <a:cs typeface="Arial"/>
            </a:endParaRPr>
          </a:p>
          <a:p>
            <a:pPr marL="12700" marR="19685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pewter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grills,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x-framed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panels,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posts.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7293026"/>
            <a:ext cx="3327400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combine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impressive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collection.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But,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multi-colored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 which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layered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hand-applied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provide</a:t>
            </a:r>
            <a:endParaRPr sz="1100">
              <a:latin typeface="Arial"/>
              <a:cs typeface="Arial"/>
            </a:endParaRPr>
          </a:p>
          <a:p>
            <a:pPr marL="12700" marR="27114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depth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character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every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still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star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here.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2069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40"/>
              <a:t>TRANQUILITY </a:t>
            </a:r>
            <a:r>
              <a:rPr dirty="0" spc="-60"/>
              <a:t>SHORES</a:t>
            </a:r>
            <a:r>
              <a:rPr dirty="0" spc="250"/>
              <a:t> </a:t>
            </a:r>
            <a:r>
              <a:rPr dirty="0" spc="15"/>
              <a:t>COLLECTION</a:t>
            </a:r>
          </a:p>
          <a:p>
            <a:pPr algn="ctr" marL="52069" marR="26670">
              <a:lnSpc>
                <a:spcPct val="100000"/>
              </a:lnSpc>
              <a:spcBef>
                <a:spcPts val="35"/>
              </a:spcBef>
            </a:pPr>
            <a:r>
              <a:rPr dirty="0" sz="1200" spc="50"/>
              <a:t>TRANQUILITY</a:t>
            </a:r>
            <a:r>
              <a:rPr dirty="0" sz="1200" spc="19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132" y="5884501"/>
            <a:ext cx="1364962" cy="204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15624" y="8060943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8114-CS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520184" y="5425120"/>
            <a:ext cx="2243327" cy="2434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105130" y="8060943"/>
          <a:ext cx="2988310" cy="626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8310"/>
              </a:tblGrid>
              <a:tr h="2978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8114-17</a:t>
                      </a:r>
                      <a:r>
                        <a:rPr dirty="0" sz="800" spc="-12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SIDEBOARD</a:t>
                      </a:r>
                      <a:endParaRPr sz="8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</a:t>
                      </a: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570230" marR="119380" indent="-44386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aged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pewter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</a:t>
                      </a:r>
                      <a:r>
                        <a:rPr dirty="0" sz="900" spc="-7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grill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687081" y="1457332"/>
            <a:ext cx="1848447" cy="1849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25689" y="3479800"/>
          <a:ext cx="214757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6935"/>
              </a:tblGrid>
              <a:tr h="310515">
                <a:tc>
                  <a:txBody>
                    <a:bodyPr/>
                    <a:lstStyle/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8114-94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579755" marR="118745" indent="-45339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carved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X-framed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panels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417806" y="1491268"/>
            <a:ext cx="1653702" cy="1845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99211" y="3479800"/>
          <a:ext cx="154813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3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8114-AT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562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046398" y="438784"/>
            <a:ext cx="22815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TRANQUILITY </a:t>
            </a:r>
            <a:r>
              <a:rPr dirty="0" sz="800" spc="-50">
                <a:solidFill>
                  <a:srgbClr val="636466"/>
                </a:solidFill>
                <a:latin typeface="Arial"/>
                <a:cs typeface="Arial"/>
              </a:rPr>
              <a:t>SHORES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79775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luxury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offering, the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Grandview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abundant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examples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modern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flair,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ultimately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culminating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furniture category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 its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own.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298190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balanced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</a:t>
            </a:r>
            <a:r>
              <a:rPr dirty="0" sz="1100" spc="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our</a:t>
            </a:r>
            <a:endParaRPr sz="1100">
              <a:latin typeface="Arial"/>
              <a:cs typeface="Arial"/>
            </a:endParaRPr>
          </a:p>
          <a:p>
            <a:pPr marL="12700" marR="131445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Candlelight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timeless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appeal, while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split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matched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veneer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insets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solid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edge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perimeters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serve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additional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examples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superior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craftsmanship. When you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indulge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Grandview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find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yourself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crossroads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where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vintage,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traditional,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modern 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styles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meet.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/>
              <a:t>GRANDVIEW</a:t>
            </a:r>
            <a:r>
              <a:rPr dirty="0" spc="14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75"/>
              <a:t>CANDLELIGHT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9121" y="1461971"/>
            <a:ext cx="1727318" cy="1896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43556" y="3429000"/>
          <a:ext cx="1669414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7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8115-90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27.5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18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016887" y="6085862"/>
            <a:ext cx="1803995" cy="1891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14133" y="8039100"/>
            <a:ext cx="157988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8115-94 </a:t>
            </a:r>
            <a:r>
              <a:rPr dirty="0" sz="900" spc="40">
                <a:solidFill>
                  <a:srgbClr val="939598"/>
                </a:solidFill>
                <a:latin typeface="Tahoma"/>
                <a:cs typeface="Tahoma"/>
              </a:rPr>
              <a:t>SQUARE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END</a:t>
            </a:r>
            <a:r>
              <a:rPr dirty="0" sz="900" spc="-21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21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23.5</a:t>
            </a:r>
            <a:r>
              <a:rPr dirty="0" sz="800" spc="3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1304" y="1513371"/>
            <a:ext cx="1657037" cy="18000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49378" y="3434079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7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</a:t>
                      </a:r>
                      <a:r>
                        <a:rPr dirty="0" sz="900" spc="-10" i="1">
                          <a:solidFill>
                            <a:srgbClr val="F49AC1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157369" y="6110954"/>
            <a:ext cx="2801982" cy="1880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491021" y="8051800"/>
          <a:ext cx="19621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215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8115-46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19.5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00037" y="438784"/>
            <a:ext cx="18281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GRANDVIEW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57" y="5910740"/>
            <a:ext cx="3154839" cy="1978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7056" y="8051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8115-99-T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8115-99-B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885826" y="5674716"/>
            <a:ext cx="2899021" cy="2235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23053" y="8051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27.5</a:t>
                      </a:r>
                      <a:r>
                        <a:rPr dirty="0" sz="800" spc="8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8115-15-T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8115-15-B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403535" y="1398921"/>
            <a:ext cx="1740352" cy="1944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93911" y="3467100"/>
            <a:ext cx="160718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8115-19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55">
                <a:solidFill>
                  <a:srgbClr val="939598"/>
                </a:solidFill>
                <a:latin typeface="Tahoma"/>
                <a:cs typeface="Tahoma"/>
              </a:rPr>
              <a:t>ROUND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60">
                <a:solidFill>
                  <a:srgbClr val="939598"/>
                </a:solidFill>
                <a:latin typeface="Tahoma"/>
                <a:cs typeface="Tahoma"/>
              </a:rPr>
              <a:t>LAMP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4711" y="914400"/>
            <a:ext cx="2256842" cy="2449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13872" y="3479800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marL="6254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8115-95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655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44500" y="438784"/>
            <a:ext cx="18281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GRANDVIEW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18349" y="9487916"/>
            <a:ext cx="19100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8115-15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DINING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335020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Maybe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blended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Regency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styling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subtle</a:t>
            </a:r>
            <a:endParaRPr sz="1100">
              <a:latin typeface="Arial"/>
              <a:cs typeface="Arial"/>
            </a:endParaRPr>
          </a:p>
          <a:p>
            <a:pPr marL="12700" marR="5080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overtones.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Perhaps it’s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solids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book-matched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Asian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endParaRPr sz="1100">
              <a:latin typeface="Arial"/>
              <a:cs typeface="Arial"/>
            </a:endParaRPr>
          </a:p>
          <a:p>
            <a:pPr marL="12700" marR="5715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our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Venezia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finish.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Or,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possibly,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could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finishing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touch that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comes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form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accents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hardware...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7293126"/>
            <a:ext cx="319341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No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matter 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reason,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Park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West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</a:t>
            </a:r>
            <a:endParaRPr sz="1100">
              <a:latin typeface="Arial"/>
              <a:cs typeface="Arial"/>
            </a:endParaRPr>
          </a:p>
          <a:p>
            <a:pPr marL="12700" marR="56578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allure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obvious, 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commitment 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to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craftsmanship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unmatched.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90"/>
              <a:t>PARK </a:t>
            </a:r>
            <a:r>
              <a:rPr dirty="0" spc="-135"/>
              <a:t>WEST</a:t>
            </a:r>
            <a:r>
              <a:rPr dirty="0" spc="23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80"/>
              <a:t>VENEZIA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4725" y="1853301"/>
            <a:ext cx="1169360" cy="1508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34293" y="3467100"/>
            <a:ext cx="14573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8116-CS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2503" y="1770434"/>
            <a:ext cx="2818040" cy="1558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322711" y="3479800"/>
          <a:ext cx="22288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2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8116-93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21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737012" y="5486400"/>
            <a:ext cx="2479538" cy="2405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244422" y="8051800"/>
          <a:ext cx="12369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6980"/>
              </a:tblGrid>
              <a:tr h="310515"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8116-CH</a:t>
                      </a:r>
                      <a:r>
                        <a:rPr dirty="0" sz="900" spc="-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30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574262" y="5827164"/>
            <a:ext cx="1851441" cy="2091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279276" y="8051800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marL="6254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8116-95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655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65975" y="438784"/>
            <a:ext cx="17621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8116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70">
                <a:solidFill>
                  <a:srgbClr val="636466"/>
                </a:solidFill>
                <a:latin typeface="Arial"/>
                <a:cs typeface="Arial"/>
              </a:rPr>
              <a:t>PARK </a:t>
            </a:r>
            <a:r>
              <a:rPr dirty="0" sz="800" spc="-45">
                <a:solidFill>
                  <a:srgbClr val="636466"/>
                </a:solidFill>
                <a:latin typeface="Arial"/>
                <a:cs typeface="Arial"/>
              </a:rPr>
              <a:t>WEST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65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411" y="2471864"/>
            <a:ext cx="2102414" cy="1933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08584" y="2496613"/>
            <a:ext cx="2063815" cy="2041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77870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Silverstone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the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Graystone</a:t>
            </a:r>
            <a:endParaRPr sz="1100">
              <a:latin typeface="Arial"/>
              <a:cs typeface="Arial"/>
            </a:endParaRPr>
          </a:p>
          <a:p>
            <a:pPr marL="12700" marR="3492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white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oak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elm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marries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beautifully with</a:t>
            </a:r>
            <a:r>
              <a:rPr dirty="0" sz="1100" spc="1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silver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leaf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inlays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duo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rustic pieces</a:t>
            </a:r>
            <a:r>
              <a:rPr dirty="0" sz="11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would be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right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home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countless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spaces.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988302"/>
            <a:ext cx="321500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Additional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doors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drawers: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quarter-cut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doors with pierced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overlays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Sofa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black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ring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pulls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end,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Silverstone</a:t>
            </a:r>
            <a:endParaRPr sz="1100">
              <a:latin typeface="Arial"/>
              <a:cs typeface="Arial"/>
            </a:endParaRPr>
          </a:p>
          <a:p>
            <a:pPr marL="12700" marR="10160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unique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architectural elements,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all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making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own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refined</a:t>
            </a:r>
            <a:r>
              <a:rPr dirty="0" sz="1100" spc="1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statement.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90"/>
              <a:t>SILVERSTONE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80"/>
              <a:t>GRAYSTONE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0715" y="5168807"/>
            <a:ext cx="3116700" cy="2695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55588" y="8051800"/>
          <a:ext cx="380809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74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8117-99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8745" indent="17843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quarter-cut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white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oak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pierced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carved 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overlays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 center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163579" y="1687764"/>
            <a:ext cx="2145158" cy="2033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42861" y="3937000"/>
          <a:ext cx="309626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62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8117-CH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fronts.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62140" y="438784"/>
            <a:ext cx="186626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8117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0">
                <a:solidFill>
                  <a:srgbClr val="636466"/>
                </a:solidFill>
                <a:latin typeface="Arial"/>
                <a:cs typeface="Arial"/>
              </a:rPr>
              <a:t>SILVERSTONE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67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4155" y="5370527"/>
            <a:ext cx="4286966" cy="2286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25904" y="7914640"/>
          <a:ext cx="298005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0055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1301-TK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TRUNK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lift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slow-close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hinge 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safety.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304967" y="7748308"/>
            <a:ext cx="1512341" cy="1170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26920" y="3772408"/>
          <a:ext cx="323659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595"/>
              </a:tblGrid>
              <a:tr h="310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1300-TK </a:t>
                      </a:r>
                      <a:r>
                        <a:rPr dirty="0" sz="900" spc="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OCKTAIL</a:t>
                      </a:r>
                      <a:r>
                        <a:rPr dirty="0" sz="900" spc="-204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TRUNK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lift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storage,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tray,</a:t>
                      </a:r>
                      <a:r>
                        <a:rPr dirty="0" sz="900" spc="-16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casters 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movement, 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slow-close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hinge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900" spc="-1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safety.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705274" y="1228768"/>
            <a:ext cx="4630963" cy="2377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77535" y="3401567"/>
            <a:ext cx="1600199" cy="1337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18889" y="438784"/>
            <a:ext cx="20091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1300/1301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ExPEDITION 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110"/>
              <a:t>MANHATTAN</a:t>
            </a:r>
            <a:r>
              <a:rPr dirty="0" spc="15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140"/>
              <a:t>MANHATTAN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5943637" y="2471864"/>
            <a:ext cx="1828762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823" y="2471864"/>
            <a:ext cx="1957002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264611" y="5159375"/>
            <a:ext cx="303339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Urban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subtle sophistication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often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go</a:t>
            </a:r>
            <a:endParaRPr sz="1100">
              <a:latin typeface="Arial"/>
              <a:cs typeface="Arial"/>
            </a:endParaRPr>
          </a:p>
          <a:p>
            <a:pPr marL="12700" marR="14859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hand-in-hand.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That’s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certainly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case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Manhattan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series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1100" spc="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pieces</a:t>
            </a:r>
            <a:endParaRPr sz="1100">
              <a:latin typeface="Arial"/>
              <a:cs typeface="Arial"/>
            </a:endParaRPr>
          </a:p>
          <a:p>
            <a:pPr marL="12700" marR="5651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influenced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both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Regency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18th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century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styles.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611" y="6988302"/>
            <a:ext cx="315912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Alder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feature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dark</a:t>
            </a:r>
            <a:endParaRPr sz="1100">
              <a:latin typeface="Arial"/>
              <a:cs typeface="Arial"/>
            </a:endParaRPr>
          </a:p>
          <a:p>
            <a:pPr marL="12700" marR="30480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brown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adding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luxurious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feel.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However,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r>
              <a:rPr dirty="0" sz="11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Manhattan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uptown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elegance isn’t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just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city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dwellers—these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warm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inviting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would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be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welcome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additions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any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home.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8170" y="1054452"/>
            <a:ext cx="1463068" cy="2237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18047" y="3479800"/>
          <a:ext cx="16859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5289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8120-68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MAGAZINE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100269" y="1370713"/>
            <a:ext cx="2715915" cy="1921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06131" y="3467100"/>
            <a:ext cx="22574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8120-93 </a:t>
            </a:r>
            <a:r>
              <a:rPr dirty="0" sz="900" spc="35">
                <a:solidFill>
                  <a:srgbClr val="939598"/>
                </a:solidFill>
                <a:latin typeface="Tahoma"/>
                <a:cs typeface="Tahoma"/>
              </a:rPr>
              <a:t>RECTANGULAR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</a:t>
            </a:r>
            <a:r>
              <a:rPr dirty="0" sz="900" spc="-17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42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26.5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0723" y="5783754"/>
            <a:ext cx="1556395" cy="2080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25328" y="8051800"/>
          <a:ext cx="17703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03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8120-19 </a:t>
                      </a:r>
                      <a:r>
                        <a:rPr dirty="0" sz="900" spc="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ROUND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9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692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479545" y="5577400"/>
            <a:ext cx="2799222" cy="2426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955282" y="8051800"/>
          <a:ext cx="14890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075"/>
              </a:tblGrid>
              <a:tr h="310515"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8120-ST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425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472704" y="438784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69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8804" y="1296927"/>
            <a:ext cx="1363618" cy="2040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743497" y="3478276"/>
          <a:ext cx="289433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3695"/>
              </a:tblGrid>
              <a:tr h="310515">
                <a:tc>
                  <a:txBody>
                    <a:bodyPr/>
                    <a:lstStyle/>
                    <a:p>
                      <a:pPr algn="ctr" marL="23304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8120-98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STORAGE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1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 marL="2330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that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open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center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storage</a:t>
                      </a:r>
                      <a:r>
                        <a:rPr dirty="0" sz="900" spc="-17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area.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40732" y="5486400"/>
            <a:ext cx="1871588" cy="2377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76980" y="8051800"/>
          <a:ext cx="18084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84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8120-94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SQUARE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41211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493515" y="5824456"/>
            <a:ext cx="3203717" cy="2039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211674" y="8051800"/>
          <a:ext cx="219710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10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8120-91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379730" marR="119380" indent="-25336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(one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end)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pass-through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303165" y="1427383"/>
            <a:ext cx="1364513" cy="1852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32680" y="3479800"/>
          <a:ext cx="209740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677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7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44500" y="438784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6063" y="5505243"/>
            <a:ext cx="2384368" cy="2358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37460" y="80518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8120-ET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406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937581" y="1382706"/>
            <a:ext cx="1705030" cy="1945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977230" y="3467100"/>
            <a:ext cx="145732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5">
                <a:solidFill>
                  <a:srgbClr val="939598"/>
                </a:solidFill>
                <a:latin typeface="Tahoma"/>
                <a:cs typeface="Tahoma"/>
              </a:rPr>
              <a:t>8120-CS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CHAIRSIDE</a:t>
            </a:r>
            <a:r>
              <a:rPr dirty="0" sz="900" spc="-12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27.5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25.5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 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2018" y="5526959"/>
            <a:ext cx="2431053" cy="233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963458" y="8051800"/>
          <a:ext cx="148526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630"/>
              </a:tblGrid>
              <a:tr h="310515"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8120-96 SIDE</a:t>
                      </a:r>
                      <a:r>
                        <a:rPr dirty="0" sz="900" spc="-1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1399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32.5</a:t>
                      </a:r>
                      <a:r>
                        <a:rPr dirty="0" sz="800" spc="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636679" y="585216"/>
            <a:ext cx="1363082" cy="271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696675" y="3467100"/>
            <a:ext cx="11544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8120-90 </a:t>
            </a:r>
            <a:r>
              <a:rPr dirty="0" sz="900" spc="60">
                <a:solidFill>
                  <a:srgbClr val="939598"/>
                </a:solidFill>
                <a:latin typeface="Tahoma"/>
                <a:cs typeface="Tahoma"/>
              </a:rPr>
              <a:t>LAMP</a:t>
            </a:r>
            <a:r>
              <a:rPr dirty="0" sz="900" spc="-14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35560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25.5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2704" y="438784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71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2329" y="5868488"/>
            <a:ext cx="1752388" cy="1995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89763" y="8051800"/>
          <a:ext cx="14154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4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8120-38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593794" y="1148963"/>
            <a:ext cx="1459625" cy="2142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010515" y="3479800"/>
          <a:ext cx="258000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00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8120-28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25.5</a:t>
                      </a: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7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193171" y="5196676"/>
            <a:ext cx="1608020" cy="2667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90617" y="8051800"/>
          <a:ext cx="1755775" cy="753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5775"/>
              </a:tblGrid>
              <a:tr h="564515"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8120-12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SET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 marL="156845" marR="149225" indent="-635">
                        <a:lnSpc>
                          <a:spcPts val="1000"/>
                        </a:lnSpc>
                        <a:spcBef>
                          <a:spcPts val="20"/>
                        </a:spcBef>
                      </a:pPr>
                      <a:r>
                        <a:rPr dirty="0" sz="800" spc="-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small: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medium: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11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11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large: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three nesting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tables.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205941" y="1539011"/>
            <a:ext cx="1355026" cy="1789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213929" y="3467100"/>
            <a:ext cx="131508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8120-88 </a:t>
            </a:r>
            <a:r>
              <a:rPr dirty="0" sz="900" spc="10">
                <a:solidFill>
                  <a:srgbClr val="939598"/>
                </a:solidFill>
                <a:latin typeface="Tahoma"/>
                <a:cs typeface="Tahoma"/>
              </a:rPr>
              <a:t>MARTINI</a:t>
            </a:r>
            <a:r>
              <a:rPr dirty="0" sz="900" spc="-13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38" y="438810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72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5754" y="1023467"/>
            <a:ext cx="2785872" cy="2314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725628" y="3479800"/>
          <a:ext cx="23177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71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8120-97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HALL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</a:t>
                      </a:r>
                      <a:r>
                        <a:rPr dirty="0" sz="900" spc="-9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367187" y="1210480"/>
            <a:ext cx="2430920" cy="2139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0945" y="3479800"/>
          <a:ext cx="131000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0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8120-CH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374451" y="4826482"/>
            <a:ext cx="2966072" cy="3075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327413" y="8067030"/>
          <a:ext cx="3114040" cy="77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34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8120-MC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MEDIA</a:t>
                      </a:r>
                      <a:r>
                        <a:rPr dirty="0" sz="900" spc="-1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63.5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21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algn="ctr" marL="127000" marR="11874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door,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shelves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 center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section.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842751" y="5577514"/>
            <a:ext cx="3011877" cy="1846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67351" y="8064500"/>
          <a:ext cx="2181860" cy="905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860"/>
              </a:tblGrid>
              <a:tr h="437515"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8120-17 </a:t>
                      </a: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FLIP-TOP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CONSOLE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 marL="375285" marR="367665">
                        <a:lnSpc>
                          <a:spcPts val="1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67359">
                <a:tc>
                  <a:txBody>
                    <a:bodyPr/>
                    <a:lstStyle/>
                    <a:p>
                      <a:pPr algn="ctr" marL="127000" marR="1193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 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removable beverage</a:t>
                      </a:r>
                      <a:r>
                        <a:rPr dirty="0" sz="900" spc="-4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trays,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lower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386636" y="7113117"/>
            <a:ext cx="1106665" cy="7507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72704" y="438784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7457" y="5154334"/>
            <a:ext cx="5212837" cy="2893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57452" y="8097519"/>
          <a:ext cx="2748915" cy="892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56451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8120-43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92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31</a:t>
                      </a: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 marR="1240155">
                        <a:lnSpc>
                          <a:spcPct val="104200"/>
                        </a:lnSpc>
                      </a:pPr>
                      <a:r>
                        <a:rPr dirty="0" sz="80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Closed: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72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31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 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27.5</a:t>
                      </a:r>
                      <a:r>
                        <a:rPr dirty="0" sz="800" spc="-7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20”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extension.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8120-43-T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8120-43-B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023867" y="1206708"/>
            <a:ext cx="3267375" cy="2484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51610" y="3947667"/>
          <a:ext cx="2748915" cy="77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45212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8120-15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Apron Height: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29.25</a:t>
                      </a:r>
                      <a:r>
                        <a:rPr dirty="0" sz="800" spc="7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8120-15-T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8120-15-B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512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Shown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(2)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8368-04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Arm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Chairs</a:t>
                      </a:r>
                      <a:r>
                        <a:rPr dirty="0" sz="900" spc="-4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(2)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8368-05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Side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Chairs.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5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197096" y="3889247"/>
            <a:ext cx="1545336" cy="1060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56862" y="3543300"/>
            <a:ext cx="2156485" cy="1427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5523" y="7825726"/>
            <a:ext cx="1458302" cy="10198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4500" y="438784"/>
            <a:ext cx="185547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74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MANHATTAN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 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18349" y="9302750"/>
            <a:ext cx="19100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SHOWN: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8120-43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DINING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562768"/>
            <a:ext cx="2119426" cy="1975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07276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balanced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scroll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carvings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r>
              <a:rPr dirty="0" sz="1100" spc="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turnings,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Lumieré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Accent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certainly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suggests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Baroque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period.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378651"/>
            <a:ext cx="3293110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But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even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World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elements—such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generous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Ogee</a:t>
            </a:r>
            <a:r>
              <a:rPr dirty="0" sz="1100" spc="-114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profile—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acid-etched,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mirror-top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inlay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Créme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Brulee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make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it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ideal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any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home.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100"/>
              <a:t>LUMIERÉ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40"/>
              <a:t>CRÉME </a:t>
            </a:r>
            <a:r>
              <a:rPr dirty="0" sz="1200" spc="-15"/>
              <a:t>BRULEE</a:t>
            </a:r>
            <a:r>
              <a:rPr dirty="0" sz="1200" spc="-7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8076" y="2860099"/>
            <a:ext cx="2786493" cy="4193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54444" y="6835647"/>
          <a:ext cx="228727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727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8122-AT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ACCENT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an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acid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etched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mirror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688302" y="438784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8122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LUMIERé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77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71" y="2471864"/>
            <a:ext cx="1990355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84621" y="2563558"/>
            <a:ext cx="2087778" cy="1974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5691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Regency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steeped</a:t>
            </a:r>
            <a:r>
              <a:rPr dirty="0" sz="1100" spc="1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tradition,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it’s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subtly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updated 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appeal.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Evoking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Regency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Biedermeier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period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antiques,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these pieces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merge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forms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tapered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legs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elegant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options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fit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any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space.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7293126"/>
            <a:ext cx="3370579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Finishing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touches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include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finish</a:t>
            </a:r>
            <a:endParaRPr sz="1100">
              <a:latin typeface="Arial"/>
              <a:cs typeface="Arial"/>
            </a:endParaRPr>
          </a:p>
          <a:p>
            <a:pPr marL="12700" marR="71755">
              <a:lnSpc>
                <a:spcPct val="181800"/>
              </a:lnSpc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hardware,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Candlelight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found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Asian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veneers.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Regency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Collection, cultivating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sense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  sophistication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has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never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easier.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0"/>
              <a:t>REGENCY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75"/>
              <a:t>CANDLELIGHT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882" y="2471864"/>
            <a:ext cx="2053944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98190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Evoking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warmth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French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countryside,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Harborside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features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multi-layered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conscientiously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applied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by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hand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depth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character.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Dependent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on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additional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 compete</a:t>
            </a:r>
            <a:endParaRPr sz="1100">
              <a:latin typeface="Arial"/>
              <a:cs typeface="Arial"/>
            </a:endParaRPr>
          </a:p>
          <a:p>
            <a:pPr algn="just" marL="12700" marR="154305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attention: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x-framed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panels, 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glass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door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panels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aged pewter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metal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grills,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handcrafted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gallery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moldings.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7902650"/>
            <a:ext cx="295211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Capping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things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off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our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signature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Tarnished</a:t>
            </a:r>
            <a:endParaRPr sz="1100">
              <a:latin typeface="Arial"/>
              <a:cs typeface="Arial"/>
            </a:endParaRPr>
          </a:p>
          <a:p>
            <a:pPr marL="12700" marR="73025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Crème finish, which lends these pieces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their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shabby-chic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appeal.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70"/>
              <a:t>HARBORSIDE</a:t>
            </a:r>
            <a:r>
              <a:rPr dirty="0" spc="17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15"/>
              <a:t>TARNISHED </a:t>
            </a:r>
            <a:r>
              <a:rPr dirty="0" sz="1200" spc="40"/>
              <a:t>CREME</a:t>
            </a:r>
            <a:r>
              <a:rPr dirty="0" sz="1200" spc="-2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7033" y="5494680"/>
            <a:ext cx="2145606" cy="2399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56844" y="8051800"/>
          <a:ext cx="263652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6520"/>
              </a:tblGrid>
              <a:tr h="310515">
                <a:tc>
                  <a:txBody>
                    <a:bodyPr/>
                    <a:lstStyle/>
                    <a:p>
                      <a:pPr marL="76708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8123-17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SIDEBOARD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81661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9380" indent="9144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aged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pewter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metal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grill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455375" y="1122680"/>
            <a:ext cx="2190493" cy="2193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01443" y="3479800"/>
          <a:ext cx="214757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6935"/>
              </a:tblGrid>
              <a:tr h="310515">
                <a:tc>
                  <a:txBody>
                    <a:bodyPr/>
                    <a:lstStyle/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8123-94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579755" marR="118745" indent="-45339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carved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X-framed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end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panels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902247" y="5486400"/>
            <a:ext cx="2141858" cy="237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52258" y="8051800"/>
          <a:ext cx="289750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75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8123-48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BAR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CABINET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078865" marR="119380" indent="-95250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5122475" y="1088697"/>
            <a:ext cx="1559248" cy="2236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743373" y="3479800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8123-CS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475451" y="438784"/>
            <a:ext cx="18529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8123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HARBORSIDE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823" y="2471864"/>
            <a:ext cx="1957002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64611" y="5159375"/>
            <a:ext cx="3161030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heavily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fronts 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panels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1100" spc="2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handsome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owe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debt 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British</a:t>
            </a:r>
            <a:r>
              <a:rPr dirty="0" sz="1100" spc="-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Gentry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design, infusing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Stockbridge Collection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World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charm.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4611" y="6683476"/>
            <a:ext cx="335089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offered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100" spc="2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12700" marR="13652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distinctive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blue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finish.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finishing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touch,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we’ve 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ring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pulls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drawers,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which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only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Stockbridge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Collection’s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time-worn  antique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feel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uncommon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sense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</a:t>
            </a:r>
            <a:r>
              <a:rPr dirty="0" sz="1100" spc="11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style.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80"/>
              <a:t>STOCKBRIDGE</a:t>
            </a:r>
            <a:r>
              <a:rPr dirty="0" spc="14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25"/>
              <a:t>STOCKBRIDGE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992" y="2570614"/>
            <a:ext cx="4582690" cy="4485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06963" y="7161656"/>
          <a:ext cx="12573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66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8124-38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07682" y="438784"/>
            <a:ext cx="19202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8124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STOCKBRIDGE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2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4611" y="5159375"/>
            <a:ext cx="3229610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This Sofa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Portica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brings</a:t>
            </a:r>
            <a:r>
              <a:rPr dirty="0" sz="1100" spc="1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</a:t>
            </a:r>
            <a:endParaRPr sz="1100">
              <a:latin typeface="Arial"/>
              <a:cs typeface="Arial"/>
            </a:endParaRPr>
          </a:p>
          <a:p>
            <a:pPr marL="12700" marR="14033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styling reliant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combination of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Biedermeier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19th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century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611" y="6378676"/>
            <a:ext cx="3200400" cy="2327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shaping,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combined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</a:t>
            </a:r>
            <a:r>
              <a:rPr dirty="0" sz="1100" spc="9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sophisticated</a:t>
            </a:r>
            <a:endParaRPr sz="1100">
              <a:latin typeface="Arial"/>
              <a:cs typeface="Arial"/>
            </a:endParaRPr>
          </a:p>
          <a:p>
            <a:pPr marL="12700" marR="7747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construction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integrity,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gives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one-of-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a-kind feel.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intricately spliced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cherry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combined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hardware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accents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allow</a:t>
            </a:r>
            <a:r>
              <a:rPr dirty="0" sz="1100" spc="1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this</a:t>
            </a:r>
            <a:endParaRPr sz="1100">
              <a:latin typeface="Arial"/>
              <a:cs typeface="Arial"/>
            </a:endParaRPr>
          </a:p>
          <a:p>
            <a:pPr marL="12700" marR="116839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acknowledge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central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roots, and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would be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ideal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addition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100" spc="8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home.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52973" y="2471864"/>
            <a:ext cx="2119426" cy="1787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5"/>
              <a:t>PORTICA</a:t>
            </a:r>
            <a:r>
              <a:rPr dirty="0" spc="140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10"/>
              <a:t>CHERR </a:t>
            </a:r>
            <a:r>
              <a:rPr dirty="0" sz="1200" spc="-30"/>
              <a:t>Y</a:t>
            </a:r>
            <a:r>
              <a:rPr dirty="0" sz="1200" spc="-4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7119" y="2764332"/>
            <a:ext cx="5532411" cy="424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61967" y="7082535"/>
          <a:ext cx="274002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0025"/>
              </a:tblGrid>
              <a:tr h="310515">
                <a:tc>
                  <a:txBody>
                    <a:bodyPr/>
                    <a:lstStyle/>
                    <a:p>
                      <a:pPr marL="810260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8125-ST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1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8286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52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33.5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8125-ST-T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5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8125-ST-B</a:t>
                      </a:r>
                      <a:r>
                        <a:rPr dirty="0" sz="900" spc="-8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676312" y="438784"/>
            <a:ext cx="16516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PORTICA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 83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035" y="1160661"/>
            <a:ext cx="5473700" cy="5467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50"/>
              <a:t>NOTTINGTON </a:t>
            </a:r>
            <a:r>
              <a:rPr dirty="0" spc="25"/>
              <a:t>COTTAGE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93345">
              <a:lnSpc>
                <a:spcPct val="100000"/>
              </a:lnSpc>
              <a:spcBef>
                <a:spcPts val="25"/>
              </a:spcBef>
            </a:pPr>
            <a:r>
              <a:rPr dirty="0" sz="1200" spc="80"/>
              <a:t>ANTIQUE PARCHMENT</a:t>
            </a:r>
            <a:r>
              <a:rPr dirty="0" sz="1200" spc="30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0" y="4754624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25564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83661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94273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44066" y="2471864"/>
            <a:ext cx="2028333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53526" y="2471864"/>
            <a:ext cx="278153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0882" y="2471864"/>
            <a:ext cx="2053944" cy="2030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64611" y="5159375"/>
            <a:ext cx="3317240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Nottington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Cottage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1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perfect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example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what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can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happen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when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pair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strong  design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right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64611" y="6378651"/>
            <a:ext cx="3404870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here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are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neoclassical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nature,</a:t>
            </a:r>
            <a:endParaRPr sz="1100">
              <a:latin typeface="Arial"/>
              <a:cs typeface="Arial"/>
            </a:endParaRPr>
          </a:p>
          <a:p>
            <a:pPr marL="12700" marR="85090">
              <a:lnSpc>
                <a:spcPct val="181800"/>
              </a:lnSpc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Antique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Parchment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birch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solids  and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select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-25">
                <a:solidFill>
                  <a:srgbClr val="58595B"/>
                </a:solidFill>
                <a:latin typeface="Arial"/>
                <a:cs typeface="Arial"/>
              </a:rPr>
              <a:t>has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softening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effect,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collection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more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casual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feel.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blend</a:t>
            </a:r>
            <a:r>
              <a:rPr dirty="0" sz="1100" spc="30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Old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World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European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styles,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Nottington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Cottage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savvy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choice,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that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will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brighten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space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many </a:t>
            </a:r>
            <a:r>
              <a:rPr dirty="0" sz="1100" spc="-15">
                <a:solidFill>
                  <a:srgbClr val="58595B"/>
                </a:solidFill>
                <a:latin typeface="Arial"/>
                <a:cs typeface="Arial"/>
              </a:rPr>
              <a:t>years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1100" spc="1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768" y="5355119"/>
            <a:ext cx="3023343" cy="2603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25757" y="8051800"/>
          <a:ext cx="3126105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610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8127-17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SIDEBOARD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70180" marR="119380" indent="-43815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wood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glass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doors with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carved</a:t>
                      </a:r>
                      <a:r>
                        <a:rPr dirty="0" sz="900" spc="-1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X-inserts, 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shelves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behind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each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95756" y="3882135"/>
          <a:ext cx="3182620" cy="994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620"/>
              </a:tblGrid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827R-48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48"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r>
                        <a:rPr dirty="0" sz="900" spc="-1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TOP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900" spc="-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827R-60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60"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TOP</a:t>
                      </a:r>
                      <a:r>
                        <a:rPr dirty="0" sz="900" spc="-204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(INSET)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(-48):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(-60):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2.5</a:t>
                      </a:r>
                      <a:r>
                        <a:rPr dirty="0" sz="800" spc="15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8127-TB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r>
                        <a:rPr dirty="0" sz="900" spc="-7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BASE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Base: 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27.5</a:t>
                      </a:r>
                      <a:r>
                        <a:rPr dirty="0" sz="800" spc="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Frame </a:t>
                      </a:r>
                      <a:r>
                        <a:rPr dirty="0" sz="900" spc="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warranted </a:t>
                      </a:r>
                      <a:r>
                        <a:rPr dirty="0" sz="900" spc="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contract/commercial</a:t>
                      </a:r>
                      <a:r>
                        <a:rPr dirty="0" sz="900" spc="-1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application.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310282" y="1401333"/>
            <a:ext cx="3018831" cy="2313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01438" y="2624327"/>
            <a:ext cx="1884400" cy="1188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17768" y="438784"/>
            <a:ext cx="2410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8127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NOTTINGTON </a:t>
            </a:r>
            <a:r>
              <a:rPr dirty="0" sz="800" spc="-20">
                <a:solidFill>
                  <a:srgbClr val="636466"/>
                </a:solidFill>
                <a:latin typeface="Arial"/>
                <a:cs typeface="Arial"/>
              </a:rPr>
              <a:t>COTTAGE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14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85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68345" cy="1108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Chests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found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Newcastle</a:t>
            </a:r>
            <a:r>
              <a:rPr dirty="0" sz="1100" spc="10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have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different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influences,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but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they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have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important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characteristic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common: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they’re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stylish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choice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</a:t>
            </a:r>
            <a:r>
              <a:rPr dirty="0" sz="1100" spc="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interior.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683476"/>
            <a:ext cx="3244850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heavily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carved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fronts 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panels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evoke</a:t>
            </a:r>
            <a:endParaRPr sz="1100">
              <a:latin typeface="Arial"/>
              <a:cs typeface="Arial"/>
            </a:endParaRPr>
          </a:p>
          <a:p>
            <a:pPr marL="12700" marR="173990">
              <a:lnSpc>
                <a:spcPct val="181800"/>
              </a:lnSpc>
            </a:pP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British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Gentry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design,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an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Empire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influence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also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delivers casual-transitional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undertones.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167640">
              <a:lnSpc>
                <a:spcPct val="181800"/>
              </a:lnSpc>
            </a:pP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English Linen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grey-white,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which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offers 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tone-on-tone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effect.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pendant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and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knob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pulls, in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smart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pewter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provide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the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finishing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touch.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20"/>
              <a:t>NEWCASTLE</a:t>
            </a:r>
            <a:r>
              <a:rPr dirty="0" spc="150"/>
              <a:t> </a:t>
            </a:r>
            <a:r>
              <a:rPr dirty="0" spc="15"/>
              <a:t>COLLECTION</a:t>
            </a:r>
          </a:p>
          <a:p>
            <a:pPr algn="ctr" marL="16510">
              <a:lnSpc>
                <a:spcPct val="100000"/>
              </a:lnSpc>
              <a:spcBef>
                <a:spcPts val="25"/>
              </a:spcBef>
            </a:pPr>
            <a:r>
              <a:rPr dirty="0" sz="1200" spc="50"/>
              <a:t>ENGLISH LINEN</a:t>
            </a:r>
            <a:r>
              <a:rPr dirty="0" sz="1200" spc="-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0" y="4754624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225564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 h="0">
                <a:moveTo>
                  <a:pt x="0" y="0"/>
                </a:moveTo>
                <a:lnTo>
                  <a:pt x="7772400" y="0"/>
                </a:lnTo>
              </a:path>
            </a:pathLst>
          </a:custGeom>
          <a:ln w="9525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83661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94273" y="2260029"/>
            <a:ext cx="0" cy="2501265"/>
          </a:xfrm>
          <a:custGeom>
            <a:avLst/>
            <a:gdLst/>
            <a:ahLst/>
            <a:cxnLst/>
            <a:rect l="l" t="t" r="r" b="b"/>
            <a:pathLst>
              <a:path w="0" h="2501265">
                <a:moveTo>
                  <a:pt x="0" y="0"/>
                </a:moveTo>
                <a:lnTo>
                  <a:pt x="0" y="2500884"/>
                </a:lnTo>
              </a:path>
            </a:pathLst>
          </a:custGeom>
          <a:ln w="12700">
            <a:solidFill>
              <a:srgbClr val="93959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9438" y="1435036"/>
            <a:ext cx="2437015" cy="233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64659" y="3937000"/>
          <a:ext cx="12369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69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8129-38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822302" y="5534697"/>
            <a:ext cx="2601433" cy="2329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64659" y="8051800"/>
          <a:ext cx="12369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6980"/>
              </a:tblGrid>
              <a:tr h="310515"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8129-CH</a:t>
                      </a:r>
                      <a:r>
                        <a:rPr dirty="0" sz="900" spc="-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30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dirty="0" sz="800" spc="1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503898" y="438784"/>
            <a:ext cx="182435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8129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NEWCASTLE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 87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0131" y="5965668"/>
            <a:ext cx="1754425" cy="1941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69080" y="8060943"/>
          <a:ext cx="180848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848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8010-94 </a:t>
                      </a:r>
                      <a:r>
                        <a:rPr dirty="0" sz="900" spc="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SQUARE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24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190962" y="5635396"/>
            <a:ext cx="2971799" cy="2342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797639" y="8060943"/>
          <a:ext cx="17557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5139"/>
              </a:tblGrid>
              <a:tr h="310515"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8010-99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SOFA</a:t>
                      </a:r>
                      <a:r>
                        <a:rPr dirty="0" sz="900" spc="-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3759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56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-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individual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923773" y="1102440"/>
            <a:ext cx="1754601" cy="2232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637590" y="3479800"/>
          <a:ext cx="227076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076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7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639445" marR="119380" indent="-51308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drawer,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top </a:t>
                      </a:r>
                      <a:r>
                        <a:rPr dirty="0" sz="900" spc="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pull-out</a:t>
                      </a:r>
                      <a:r>
                        <a:rPr dirty="0" sz="900" spc="-1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tray,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8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020559" y="1408974"/>
            <a:ext cx="2722695" cy="1947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366008" y="3479800"/>
          <a:ext cx="196215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215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8010-46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5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90231" y="438784"/>
            <a:ext cx="16383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8010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REGENCY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4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52973" y="2471864"/>
            <a:ext cx="2119426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310890" cy="2022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true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artistry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Genesis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</a:t>
            </a:r>
            <a:r>
              <a:rPr dirty="0" sz="1100" spc="1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found</a:t>
            </a:r>
            <a:endParaRPr sz="1100">
              <a:latin typeface="Arial"/>
              <a:cs typeface="Arial"/>
            </a:endParaRPr>
          </a:p>
          <a:p>
            <a:pPr marL="12700" marR="18415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blend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subtle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curves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 lines.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These 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tables feature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transitional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designs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share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structured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sophisticated</a:t>
            </a:r>
            <a:r>
              <a:rPr dirty="0" sz="1100" spc="-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sensibility.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Dusty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Khaki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delivers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light</a:t>
            </a:r>
            <a:r>
              <a:rPr dirty="0" sz="1100" spc="17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cream</a:t>
            </a:r>
            <a:endParaRPr sz="1100">
              <a:latin typeface="Arial"/>
              <a:cs typeface="Arial"/>
            </a:endParaRPr>
          </a:p>
          <a:p>
            <a:pPr marL="12700" marR="19875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undertones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casual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giving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this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relaxed</a:t>
            </a:r>
            <a:r>
              <a:rPr dirty="0" sz="1100" spc="-13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vibe.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7597953"/>
            <a:ext cx="327723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0">
                <a:solidFill>
                  <a:srgbClr val="58595B"/>
                </a:solidFill>
                <a:latin typeface="Arial"/>
                <a:cs typeface="Arial"/>
              </a:rPr>
              <a:t>By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updating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classic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forms,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Genesis</a:t>
            </a:r>
            <a:r>
              <a:rPr dirty="0" sz="1100" spc="14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honors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past, all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while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offering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perfectly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crafted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for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present-day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living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spaces.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80"/>
              <a:t>GENESIS</a:t>
            </a:r>
            <a:r>
              <a:rPr dirty="0" spc="12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0"/>
              <a:t>DUSTY </a:t>
            </a:r>
            <a:r>
              <a:rPr dirty="0" sz="1200" spc="25"/>
              <a:t>KHAKI</a:t>
            </a:r>
            <a:r>
              <a:rPr dirty="0" sz="1200"/>
              <a:t> 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1263" y="1297015"/>
            <a:ext cx="1656324" cy="2040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92708" y="3479800"/>
          <a:ext cx="14890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07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8150-90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dirty="0" sz="800" spc="2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183148" y="6204429"/>
            <a:ext cx="2904949" cy="1702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357740" y="8051800"/>
          <a:ext cx="24860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60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8150-93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806512" y="1297004"/>
            <a:ext cx="1657333" cy="1991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840898" y="3479800"/>
          <a:ext cx="16510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0364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331792" y="5965668"/>
            <a:ext cx="1949593" cy="1989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79632" y="8060943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8150-95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688096" y="438784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8150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GENESIS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5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3470" y="5771874"/>
            <a:ext cx="2722630" cy="2138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4467" y="8051800"/>
          <a:ext cx="21901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01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8150-96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DRAWER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curved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front.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277437" y="5771874"/>
            <a:ext cx="2144831" cy="2138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282005" y="8051800"/>
          <a:ext cx="228727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63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8150-38</a:t>
                      </a:r>
                      <a:r>
                        <a:rPr dirty="0" sz="900" spc="-4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with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silver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leaf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inlays.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615378" y="1597306"/>
            <a:ext cx="2759094" cy="1751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32836" y="3467100"/>
            <a:ext cx="173355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8150-46 </a:t>
            </a:r>
            <a:r>
              <a:rPr dirty="0" sz="900" spc="50">
                <a:solidFill>
                  <a:srgbClr val="939598"/>
                </a:solidFill>
                <a:latin typeface="Tahoma"/>
                <a:cs typeface="Tahoma"/>
              </a:rPr>
              <a:t>OVAL</a:t>
            </a:r>
            <a:r>
              <a:rPr dirty="0" sz="900" spc="-204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82089" y="1296560"/>
            <a:ext cx="2141936" cy="2038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996206" y="3479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8150-86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ENTRY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8150-86-T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8150-86-B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44500" y="438784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90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8150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40">
                <a:solidFill>
                  <a:srgbClr val="636466"/>
                </a:solidFill>
                <a:latin typeface="Arial"/>
                <a:cs typeface="Arial"/>
              </a:rPr>
              <a:t>GENESIS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29143" y="9302750"/>
            <a:ext cx="30988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FFFFFF"/>
                </a:solidFill>
                <a:latin typeface="Arial"/>
                <a:cs typeface="Arial"/>
              </a:rPr>
              <a:t>SHOWN: </a:t>
            </a:r>
            <a:r>
              <a:rPr dirty="0" sz="1000" spc="-25">
                <a:solidFill>
                  <a:srgbClr val="FFFFFF"/>
                </a:solidFill>
                <a:latin typeface="Arial"/>
                <a:cs typeface="Arial"/>
              </a:rPr>
              <a:t>8129-CH </a:t>
            </a:r>
            <a:r>
              <a:rPr dirty="0" sz="1000" spc="-50">
                <a:solidFill>
                  <a:srgbClr val="FFFFFF"/>
                </a:solidFill>
                <a:latin typeface="Arial"/>
                <a:cs typeface="Arial"/>
              </a:rPr>
              <a:t>CHEST </a:t>
            </a:r>
            <a:r>
              <a:rPr dirty="0" sz="1000" spc="-4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000" spc="-35">
                <a:solidFill>
                  <a:srgbClr val="FFFFFF"/>
                </a:solidFill>
                <a:latin typeface="Arial"/>
                <a:cs typeface="Arial"/>
              </a:rPr>
              <a:t>8122-AT </a:t>
            </a:r>
            <a:r>
              <a:rPr dirty="0" sz="1000" spc="-15">
                <a:solidFill>
                  <a:srgbClr val="FFFFFF"/>
                </a:solidFill>
                <a:latin typeface="Arial"/>
                <a:cs typeface="Arial"/>
              </a:rPr>
              <a:t>ACCENT</a:t>
            </a:r>
            <a:r>
              <a:rPr dirty="0" sz="10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1834818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2556" y="2471864"/>
            <a:ext cx="2800044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882" y="2562768"/>
            <a:ext cx="2053944" cy="1975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5056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Created </a:t>
            </a:r>
            <a:r>
              <a:rPr dirty="0" sz="1100" spc="-50">
                <a:solidFill>
                  <a:srgbClr val="58595B"/>
                </a:solidFill>
                <a:latin typeface="Arial"/>
                <a:cs typeface="Arial"/>
              </a:rPr>
              <a:t>as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casual-transitional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set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tables</a:t>
            </a:r>
            <a:r>
              <a:rPr dirty="0" sz="1100" spc="2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for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bistro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café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settings,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Café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Noir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incorporates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clean lines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sophisticated design 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elements in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warm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Espresso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create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 a</a:t>
            </a:r>
            <a:endParaRPr sz="11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truly tasteful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look.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988302"/>
            <a:ext cx="317690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Dependent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piece,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additional</a:t>
            </a:r>
            <a:r>
              <a:rPr dirty="0" sz="1100" spc="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design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details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include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hand-glazed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finishes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antique 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brass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hardware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in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form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of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square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ring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pulls. 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Whether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you’re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serving yourself,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your guests,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Café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Noir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-20">
                <a:solidFill>
                  <a:srgbClr val="58595B"/>
                </a:solidFill>
                <a:latin typeface="Arial"/>
                <a:cs typeface="Arial"/>
              </a:rPr>
              <a:t>is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sure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</a:t>
            </a:r>
            <a:r>
              <a:rPr dirty="0" sz="1100" spc="15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impress.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5"/>
              <a:t>CAFÉ </a:t>
            </a:r>
            <a:r>
              <a:rPr dirty="0" spc="-20"/>
              <a:t>NOIR</a:t>
            </a:r>
            <a:r>
              <a:rPr dirty="0" spc="15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/>
              <a:t>ESPRESSO</a:t>
            </a:r>
            <a:r>
              <a:rPr dirty="0" sz="1200" spc="185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4703" y="5520944"/>
            <a:ext cx="1750644" cy="248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24406" y="8060943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8155-98 </a:t>
                      </a:r>
                      <a:r>
                        <a:rPr dirty="0" sz="900" spc="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BISTRO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8155-98-T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8155-98-B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660125" y="1246366"/>
            <a:ext cx="2333683" cy="2045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54761" y="3479800"/>
          <a:ext cx="12573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666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8155-97</a:t>
                      </a:r>
                      <a:r>
                        <a:rPr dirty="0" sz="900" spc="-4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dirty="0" sz="800" spc="-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506664" y="5358384"/>
            <a:ext cx="2802390" cy="257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50403" y="8060943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8155-15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DINING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8155-15-T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8155-15-B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571359" y="438784"/>
            <a:ext cx="17570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8155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5">
                <a:solidFill>
                  <a:srgbClr val="636466"/>
                </a:solidFill>
                <a:latin typeface="Arial"/>
                <a:cs typeface="Arial"/>
              </a:rPr>
              <a:t>CAFé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NOIR 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10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93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973" y="2471864"/>
            <a:ext cx="2091457" cy="2066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23160" y="2471864"/>
            <a:ext cx="2939440" cy="2066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471864"/>
            <a:ext cx="2144826" cy="206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264611" y="5159375"/>
            <a:ext cx="3287395" cy="1412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Blending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modern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traditional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styles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should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be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-40">
                <a:solidFill>
                  <a:srgbClr val="58595B"/>
                </a:solidFill>
                <a:latin typeface="Arial"/>
                <a:cs typeface="Arial"/>
              </a:rPr>
              <a:t>easy.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That’s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exactly what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Revelation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Collection 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offers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-10">
                <a:solidFill>
                  <a:srgbClr val="58595B"/>
                </a:solidFill>
                <a:latin typeface="Arial"/>
                <a:cs typeface="Arial"/>
              </a:rPr>
              <a:t>such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structured transitional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look </a:t>
            </a: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that 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also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integrates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elegant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lines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subtle</a:t>
            </a:r>
            <a:r>
              <a:rPr dirty="0" sz="1100" spc="8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curves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40">
                <a:solidFill>
                  <a:srgbClr val="58595B"/>
                </a:solidFill>
                <a:latin typeface="Arial"/>
                <a:cs typeface="Arial"/>
              </a:rPr>
              <a:t>into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its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distinct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pieces.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4611" y="6988302"/>
            <a:ext cx="3198495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elm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solids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veneers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come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with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dirty="0" sz="1100" spc="16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rich</a:t>
            </a:r>
            <a:endParaRPr sz="1100">
              <a:latin typeface="Arial"/>
              <a:cs typeface="Arial"/>
            </a:endParaRPr>
          </a:p>
          <a:p>
            <a:pPr marL="12700" marR="38735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Graphite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finish </a:t>
            </a:r>
            <a:r>
              <a:rPr dirty="0" sz="1100" spc="0">
                <a:solidFill>
                  <a:srgbClr val="58595B"/>
                </a:solidFill>
                <a:latin typeface="Arial"/>
                <a:cs typeface="Arial"/>
              </a:rPr>
              <a:t>that’s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been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hand-wiped </a:t>
            </a:r>
            <a:r>
              <a:rPr dirty="0" sz="1100" spc="55">
                <a:solidFill>
                  <a:srgbClr val="58595B"/>
                </a:solidFill>
                <a:latin typeface="Arial"/>
                <a:cs typeface="Arial"/>
              </a:rPr>
              <a:t>to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reveal 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deep,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rich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brown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undertones.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Whether</a:t>
            </a:r>
            <a:r>
              <a:rPr dirty="0" sz="1100" spc="5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you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81800"/>
              </a:lnSpc>
            </a:pP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need </a:t>
            </a:r>
            <a:r>
              <a:rPr dirty="0" sz="1100" spc="-45">
                <a:solidFill>
                  <a:srgbClr val="58595B"/>
                </a:solidFill>
                <a:latin typeface="Arial"/>
                <a:cs typeface="Arial"/>
              </a:rPr>
              <a:t>a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Dining </a:t>
            </a:r>
            <a:r>
              <a:rPr dirty="0" sz="1100" spc="-5">
                <a:solidFill>
                  <a:srgbClr val="58595B"/>
                </a:solidFill>
                <a:latin typeface="Arial"/>
                <a:cs typeface="Arial"/>
              </a:rPr>
              <a:t>Table,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Chest, 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or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Occasional </a:t>
            </a:r>
            <a:r>
              <a:rPr dirty="0" sz="1100">
                <a:solidFill>
                  <a:srgbClr val="58595B"/>
                </a:solidFill>
                <a:latin typeface="Arial"/>
                <a:cs typeface="Arial"/>
              </a:rPr>
              <a:t>Table, 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the </a:t>
            </a:r>
            <a:r>
              <a:rPr dirty="0" sz="1100" spc="5">
                <a:solidFill>
                  <a:srgbClr val="58595B"/>
                </a:solidFill>
                <a:latin typeface="Arial"/>
                <a:cs typeface="Arial"/>
              </a:rPr>
              <a:t>Revelation </a:t>
            </a:r>
            <a:r>
              <a:rPr dirty="0" sz="1100" spc="30">
                <a:solidFill>
                  <a:srgbClr val="58595B"/>
                </a:solidFill>
                <a:latin typeface="Arial"/>
                <a:cs typeface="Arial"/>
              </a:rPr>
              <a:t>Collection </a:t>
            </a:r>
            <a:r>
              <a:rPr dirty="0" sz="1100" spc="10">
                <a:solidFill>
                  <a:srgbClr val="58595B"/>
                </a:solidFill>
                <a:latin typeface="Arial"/>
                <a:cs typeface="Arial"/>
              </a:rPr>
              <a:t>effortlessly</a:t>
            </a:r>
            <a:r>
              <a:rPr dirty="0" sz="1100" spc="6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offers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100" spc="15">
                <a:solidFill>
                  <a:srgbClr val="58595B"/>
                </a:solidFill>
                <a:latin typeface="Arial"/>
                <a:cs typeface="Arial"/>
              </a:rPr>
              <a:t>fashionable</a:t>
            </a:r>
            <a:r>
              <a:rPr dirty="0" sz="1100" spc="25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100" spc="35">
                <a:solidFill>
                  <a:srgbClr val="58595B"/>
                </a:solidFill>
                <a:latin typeface="Arial"/>
                <a:cs typeface="Arial"/>
              </a:rPr>
              <a:t>options.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762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THE </a:t>
            </a:r>
            <a:r>
              <a:rPr dirty="0" spc="-30"/>
              <a:t>REVELATION</a:t>
            </a:r>
            <a:r>
              <a:rPr dirty="0" spc="165"/>
              <a:t> </a:t>
            </a:r>
            <a:r>
              <a:rPr dirty="0" spc="15"/>
              <a:t>COLLECTION</a:t>
            </a:r>
          </a:p>
          <a:p>
            <a:pPr algn="ctr" marL="17145">
              <a:lnSpc>
                <a:spcPct val="100000"/>
              </a:lnSpc>
              <a:spcBef>
                <a:spcPts val="25"/>
              </a:spcBef>
            </a:pPr>
            <a:r>
              <a:rPr dirty="0" sz="1200" spc="30"/>
              <a:t>GRAPHITE</a:t>
            </a:r>
            <a:r>
              <a:rPr dirty="0" sz="1200" spc="190"/>
              <a:t> </a:t>
            </a:r>
            <a:r>
              <a:rPr dirty="0" sz="1200"/>
              <a:t>FINISH</a:t>
            </a:r>
            <a:r>
              <a:rPr dirty="0" sz="1200" spc="-254"/>
              <a:t> </a:t>
            </a:r>
            <a:endParaRPr sz="12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1296" y="1357707"/>
            <a:ext cx="1642719" cy="2012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71804" y="3479800"/>
          <a:ext cx="148907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075"/>
              </a:tblGrid>
              <a:tr h="31051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8160-90 </a:t>
                      </a:r>
                      <a:r>
                        <a:rPr dirty="0" sz="900" spc="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LAMP</a:t>
                      </a:r>
                      <a:r>
                        <a:rPr dirty="0" sz="900" spc="-9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425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29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120591" y="6159802"/>
            <a:ext cx="3109440" cy="1698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273943" y="8060943"/>
          <a:ext cx="248602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60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8160-93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COCKTAIL</a:t>
                      </a:r>
                      <a:r>
                        <a:rPr dirty="0" sz="900" spc="-16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44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707084" y="1394239"/>
            <a:ext cx="1653025" cy="1943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691591" y="3479800"/>
          <a:ext cx="165100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0364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8160-47 </a:t>
                      </a:r>
                      <a:r>
                        <a:rPr dirty="0" sz="900" spc="5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OVAL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8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25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6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110929" y="5854554"/>
            <a:ext cx="2041973" cy="20436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33328" y="8060943"/>
          <a:ext cx="2315210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5210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8160-95 </a:t>
                      </a:r>
                      <a:r>
                        <a:rPr dirty="0" sz="900" spc="3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RECTANGULAR </a:t>
                      </a:r>
                      <a:r>
                        <a:rPr dirty="0" sz="900" spc="6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END</a:t>
                      </a:r>
                      <a:r>
                        <a:rPr dirty="0" sz="900" spc="-15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dirty="0" sz="800" spc="-2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fixed</a:t>
                      </a:r>
                      <a:r>
                        <a:rPr dirty="0" sz="900" spc="-114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503085" y="438784"/>
            <a:ext cx="18249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8160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REVELATION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 95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559" y="5674604"/>
            <a:ext cx="2819867" cy="2234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95801" y="8051800"/>
          <a:ext cx="21901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01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8160-96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DRAWER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49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20.5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35</a:t>
                      </a: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drawers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00" spc="-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curved</a:t>
                      </a:r>
                      <a:r>
                        <a:rPr dirty="0" sz="900" spc="-4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front.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81863" y="1079276"/>
            <a:ext cx="1914308" cy="2349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23068" y="3467100"/>
            <a:ext cx="154178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8160-19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55">
                <a:solidFill>
                  <a:srgbClr val="939598"/>
                </a:solidFill>
                <a:latin typeface="Tahoma"/>
                <a:cs typeface="Tahoma"/>
              </a:rPr>
              <a:t>ROUND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65">
                <a:solidFill>
                  <a:srgbClr val="939598"/>
                </a:solidFill>
                <a:latin typeface="Tahoma"/>
                <a:cs typeface="Tahoma"/>
              </a:rPr>
              <a:t>END</a:t>
            </a:r>
            <a:r>
              <a:rPr dirty="0" sz="900" spc="-5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3561" y="5762396"/>
            <a:ext cx="1845120" cy="2238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267260" y="8051800"/>
          <a:ext cx="2105660" cy="638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502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8160-CC </a:t>
                      </a:r>
                      <a:r>
                        <a:rPr dirty="0" sz="900" spc="1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CHAIRSIDE</a:t>
                      </a:r>
                      <a:r>
                        <a:rPr dirty="0" sz="900" spc="-10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3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CHEST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14.5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22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26.5</a:t>
                      </a:r>
                      <a:r>
                        <a:rPr dirty="0" sz="800" spc="4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327660">
                <a:tc>
                  <a:txBody>
                    <a:bodyPr/>
                    <a:lstStyle/>
                    <a:p>
                      <a:pPr marL="127000" marR="118745" indent="137160">
                        <a:lnSpc>
                          <a:spcPct val="101800"/>
                        </a:lnSpc>
                        <a:spcBef>
                          <a:spcPts val="234"/>
                        </a:spcBef>
                      </a:pPr>
                      <a:r>
                        <a:rPr dirty="0" sz="900" spc="-2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Features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drawer,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door, 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one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adjustable/removable</a:t>
                      </a:r>
                      <a:r>
                        <a:rPr dirty="0" sz="900" spc="-10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shelf.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9844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916943" y="1653988"/>
            <a:ext cx="2887236" cy="1627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53170" y="3467100"/>
            <a:ext cx="173355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8160-46 </a:t>
            </a:r>
            <a:r>
              <a:rPr dirty="0" sz="900" spc="50">
                <a:solidFill>
                  <a:srgbClr val="939598"/>
                </a:solidFill>
                <a:latin typeface="Tahoma"/>
                <a:cs typeface="Tahoma"/>
              </a:rPr>
              <a:t>OVAL</a:t>
            </a:r>
            <a:r>
              <a:rPr dirty="0" sz="900" spc="-204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COCKTAIL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44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19.5</a:t>
            </a:r>
            <a:r>
              <a:rPr dirty="0" sz="800" spc="-2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483" y="438810"/>
            <a:ext cx="18249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96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8160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REVELATION</a:t>
            </a:r>
            <a:r>
              <a:rPr dirty="0" sz="800" spc="5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154" y="9454869"/>
            <a:ext cx="1139756" cy="153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074" y="5754058"/>
            <a:ext cx="2719417" cy="2046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510684" y="8048243"/>
            <a:ext cx="192913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939598"/>
                </a:solidFill>
                <a:latin typeface="Tahoma"/>
                <a:cs typeface="Tahoma"/>
              </a:rPr>
              <a:t>8160-15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DINING</a:t>
            </a:r>
            <a:r>
              <a:rPr dirty="0" sz="900" spc="-85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Apron Height: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26</a:t>
            </a:r>
            <a:r>
              <a:rPr dirty="0" sz="800" spc="5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6978" y="5783893"/>
            <a:ext cx="2725771" cy="2044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258232" y="8048243"/>
            <a:ext cx="1285875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0">
                <a:solidFill>
                  <a:srgbClr val="939598"/>
                </a:solidFill>
                <a:latin typeface="Tahoma"/>
                <a:cs typeface="Tahoma"/>
              </a:rPr>
              <a:t>8160-DT </a:t>
            </a:r>
            <a:r>
              <a:rPr dirty="0" sz="900" spc="30">
                <a:solidFill>
                  <a:srgbClr val="939598"/>
                </a:solidFill>
                <a:latin typeface="Tahoma"/>
                <a:cs typeface="Tahoma"/>
              </a:rPr>
              <a:t>DINING</a:t>
            </a:r>
            <a:r>
              <a:rPr dirty="0" sz="900" spc="-150">
                <a:solidFill>
                  <a:srgbClr val="939598"/>
                </a:solidFill>
                <a:latin typeface="Tahoma"/>
                <a:cs typeface="Tahoma"/>
              </a:rPr>
              <a:t> </a:t>
            </a:r>
            <a:r>
              <a:rPr dirty="0" sz="900" spc="15">
                <a:solidFill>
                  <a:srgbClr val="939598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939598"/>
                </a:solidFill>
                <a:latin typeface="Arial"/>
                <a:cs typeface="Arial"/>
              </a:rPr>
              <a:t>w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35">
                <a:solidFill>
                  <a:srgbClr val="939598"/>
                </a:solidFill>
                <a:latin typeface="Arial"/>
                <a:cs typeface="Arial"/>
              </a:rPr>
              <a:t>d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48 </a:t>
            </a:r>
            <a:r>
              <a:rPr dirty="0" sz="800" spc="-35">
                <a:solidFill>
                  <a:srgbClr val="939598"/>
                </a:solidFill>
                <a:latin typeface="Arial"/>
                <a:cs typeface="Arial"/>
              </a:rPr>
              <a:t>|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h </a:t>
            </a:r>
            <a:r>
              <a:rPr dirty="0" sz="800" spc="-30">
                <a:solidFill>
                  <a:srgbClr val="939598"/>
                </a:solidFill>
                <a:latin typeface="Arial"/>
                <a:cs typeface="Arial"/>
              </a:rPr>
              <a:t>30</a:t>
            </a:r>
            <a:r>
              <a:rPr dirty="0" sz="800" spc="-4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939598"/>
                </a:solidFill>
                <a:latin typeface="Arial"/>
                <a:cs typeface="Arial"/>
              </a:rPr>
              <a:t>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16742" y="1295018"/>
            <a:ext cx="2046806" cy="2091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691616" y="3479800"/>
          <a:ext cx="2748915" cy="49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8915"/>
              </a:tblGrid>
              <a:tr h="310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8160-86 </a:t>
                      </a:r>
                      <a:r>
                        <a:rPr dirty="0" sz="900" spc="2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ENTRY</a:t>
                      </a:r>
                      <a:r>
                        <a:rPr dirty="0" sz="900" spc="-80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15">
                          <a:solidFill>
                            <a:srgbClr val="939598"/>
                          </a:solidFill>
                          <a:latin typeface="Tahoma"/>
                          <a:cs typeface="Tahoma"/>
                        </a:rPr>
                        <a:t>TABLE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algn="ctr" marL="26034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800" spc="-1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36 </a:t>
                      </a:r>
                      <a:r>
                        <a:rPr dirty="0" sz="800" spc="-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| 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h </a:t>
                      </a:r>
                      <a:r>
                        <a:rPr dirty="0" sz="800" spc="-30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800" spc="3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in.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18796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900" spc="-1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Consists </a:t>
                      </a:r>
                      <a:r>
                        <a:rPr dirty="0" sz="900" spc="5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of: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8160-86-T </a:t>
                      </a:r>
                      <a:r>
                        <a:rPr dirty="0" sz="90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(top) </a:t>
                      </a:r>
                      <a:r>
                        <a:rPr dirty="0" sz="900" spc="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8160-86-B</a:t>
                      </a:r>
                      <a:r>
                        <a:rPr dirty="0" sz="900" spc="-9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30" i="1">
                          <a:solidFill>
                            <a:srgbClr val="939598"/>
                          </a:solidFill>
                          <a:latin typeface="Arial"/>
                          <a:cs typeface="Arial"/>
                        </a:rPr>
                        <a:t>(base).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503085" y="438784"/>
            <a:ext cx="182498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8160 </a:t>
            </a:r>
            <a:r>
              <a:rPr dirty="0" sz="800">
                <a:solidFill>
                  <a:srgbClr val="636466"/>
                </a:solidFill>
                <a:latin typeface="Arial"/>
                <a:cs typeface="Arial"/>
              </a:rPr>
              <a:t>-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REVELATION </a:t>
            </a:r>
            <a:r>
              <a:rPr dirty="0" sz="800" spc="-10">
                <a:solidFill>
                  <a:srgbClr val="636466"/>
                </a:solidFill>
                <a:latin typeface="Arial"/>
                <a:cs typeface="Arial"/>
              </a:rPr>
              <a:t>COLLECTION </a:t>
            </a:r>
            <a:r>
              <a:rPr dirty="0" sz="800" spc="-35">
                <a:solidFill>
                  <a:srgbClr val="636466"/>
                </a:solidFill>
                <a:latin typeface="Arial"/>
                <a:cs typeface="Arial"/>
              </a:rPr>
              <a:t>|</a:t>
            </a:r>
            <a:r>
              <a:rPr dirty="0" sz="800" spc="-30">
                <a:solidFill>
                  <a:srgbClr val="636466"/>
                </a:solidFill>
                <a:latin typeface="Arial"/>
                <a:cs typeface="Arial"/>
              </a:rPr>
              <a:t> 97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3010" y="9454869"/>
            <a:ext cx="1139756" cy="153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95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2018-04-02T15:06:34Z</dcterms:created>
  <dcterms:modified xsi:type="dcterms:W3CDTF">2018-04-02T15:06:34Z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2017-09-22T00:00:00Z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2018-04-02T00:00:00Z</vt:filetime>
  </property>
</Properties>
</file>