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3646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3646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3646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8787" y="2013039"/>
            <a:ext cx="205359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63646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860" y="4437505"/>
            <a:ext cx="7170679" cy="313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jpg"/><Relationship Id="rId7" Type="http://schemas.openxmlformats.org/officeDocument/2006/relationships/image" Target="../media/image45.png"/><Relationship Id="rId8" Type="http://schemas.openxmlformats.org/officeDocument/2006/relationships/image" Target="../media/image46.jpg"/><Relationship Id="rId9" Type="http://schemas.openxmlformats.org/officeDocument/2006/relationships/image" Target="../media/image47.png"/><Relationship Id="rId10" Type="http://schemas.openxmlformats.org/officeDocument/2006/relationships/image" Target="../media/image48.jpg"/><Relationship Id="rId11" Type="http://schemas.openxmlformats.org/officeDocument/2006/relationships/image" Target="../media/image4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6" Type="http://schemas.openxmlformats.org/officeDocument/2006/relationships/image" Target="../media/image56.png"/><Relationship Id="rId7" Type="http://schemas.openxmlformats.org/officeDocument/2006/relationships/image" Target="../media/image57.jpg"/><Relationship Id="rId8" Type="http://schemas.openxmlformats.org/officeDocument/2006/relationships/image" Target="../media/image58.png"/><Relationship Id="rId9" Type="http://schemas.openxmlformats.org/officeDocument/2006/relationships/image" Target="../media/image59.jpg"/><Relationship Id="rId10" Type="http://schemas.openxmlformats.org/officeDocument/2006/relationships/image" Target="../media/image6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png"/><Relationship Id="rId7" Type="http://schemas.openxmlformats.org/officeDocument/2006/relationships/image" Target="../media/image66.jp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openxmlformats.org/officeDocument/2006/relationships/image" Target="../media/image7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jp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jpg"/><Relationship Id="rId10" Type="http://schemas.openxmlformats.org/officeDocument/2006/relationships/image" Target="../media/image82.jp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Relationship Id="rId4" Type="http://schemas.openxmlformats.org/officeDocument/2006/relationships/image" Target="../media/image88.jpg"/><Relationship Id="rId5" Type="http://schemas.openxmlformats.org/officeDocument/2006/relationships/image" Target="../media/image89.png"/><Relationship Id="rId6" Type="http://schemas.openxmlformats.org/officeDocument/2006/relationships/image" Target="../media/image90.jpg"/><Relationship Id="rId7" Type="http://schemas.openxmlformats.org/officeDocument/2006/relationships/image" Target="../media/image91.png"/><Relationship Id="rId8" Type="http://schemas.openxmlformats.org/officeDocument/2006/relationships/image" Target="../media/image92.jp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jpg"/><Relationship Id="rId13" Type="http://schemas.openxmlformats.org/officeDocument/2006/relationships/image" Target="../media/image9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Relationship Id="rId4" Type="http://schemas.openxmlformats.org/officeDocument/2006/relationships/image" Target="../media/image100.png"/><Relationship Id="rId5" Type="http://schemas.openxmlformats.org/officeDocument/2006/relationships/image" Target="../media/image101.jpg"/><Relationship Id="rId6" Type="http://schemas.openxmlformats.org/officeDocument/2006/relationships/image" Target="../media/image102.png"/><Relationship Id="rId7" Type="http://schemas.openxmlformats.org/officeDocument/2006/relationships/image" Target="../media/image103.jp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jpg"/><Relationship Id="rId11" Type="http://schemas.openxmlformats.org/officeDocument/2006/relationships/image" Target="../media/image10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jpg"/><Relationship Id="rId7" Type="http://schemas.openxmlformats.org/officeDocument/2006/relationships/image" Target="../media/image114.jp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jpg"/><Relationship Id="rId11" Type="http://schemas.openxmlformats.org/officeDocument/2006/relationships/image" Target="../media/image118.jp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jpg"/><Relationship Id="rId15" Type="http://schemas.openxmlformats.org/officeDocument/2006/relationships/image" Target="../media/image122.jp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jpg"/><Relationship Id="rId19" Type="http://schemas.openxmlformats.org/officeDocument/2006/relationships/image" Target="../media/image12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jpg"/><Relationship Id="rId3" Type="http://schemas.openxmlformats.org/officeDocument/2006/relationships/image" Target="../media/image128.jpg"/><Relationship Id="rId4" Type="http://schemas.openxmlformats.org/officeDocument/2006/relationships/image" Target="../media/image129.jpg"/><Relationship Id="rId5" Type="http://schemas.openxmlformats.org/officeDocument/2006/relationships/image" Target="../media/image130.jp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jp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jpg"/><Relationship Id="rId13" Type="http://schemas.openxmlformats.org/officeDocument/2006/relationships/image" Target="../media/image138.jp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jp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jpg"/><Relationship Id="rId3" Type="http://schemas.openxmlformats.org/officeDocument/2006/relationships/image" Target="../media/image145.jp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jpg"/><Relationship Id="rId7" Type="http://schemas.openxmlformats.org/officeDocument/2006/relationships/image" Target="../media/image149.png"/><Relationship Id="rId8" Type="http://schemas.openxmlformats.org/officeDocument/2006/relationships/image" Target="../media/image150.jpg"/><Relationship Id="rId9" Type="http://schemas.openxmlformats.org/officeDocument/2006/relationships/image" Target="../media/image151.jp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jpg"/><Relationship Id="rId13" Type="http://schemas.openxmlformats.org/officeDocument/2006/relationships/image" Target="../media/image155.jp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png"/><Relationship Id="rId3" Type="http://schemas.openxmlformats.org/officeDocument/2006/relationships/image" Target="../media/image159.jpg"/><Relationship Id="rId4" Type="http://schemas.openxmlformats.org/officeDocument/2006/relationships/image" Target="../media/image160.png"/><Relationship Id="rId5" Type="http://schemas.openxmlformats.org/officeDocument/2006/relationships/image" Target="../media/image161.jpg"/><Relationship Id="rId6" Type="http://schemas.openxmlformats.org/officeDocument/2006/relationships/image" Target="../media/image162.png"/><Relationship Id="rId7" Type="http://schemas.openxmlformats.org/officeDocument/2006/relationships/image" Target="../media/image163.jpg"/><Relationship Id="rId8" Type="http://schemas.openxmlformats.org/officeDocument/2006/relationships/image" Target="../media/image164.png"/><Relationship Id="rId9" Type="http://schemas.openxmlformats.org/officeDocument/2006/relationships/image" Target="../media/image16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jpg"/><Relationship Id="rId4" Type="http://schemas.openxmlformats.org/officeDocument/2006/relationships/image" Target="../media/image168.png"/><Relationship Id="rId5" Type="http://schemas.openxmlformats.org/officeDocument/2006/relationships/image" Target="../media/image16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jpg"/><Relationship Id="rId3" Type="http://schemas.openxmlformats.org/officeDocument/2006/relationships/image" Target="../media/image173.jpg"/><Relationship Id="rId4" Type="http://schemas.openxmlformats.org/officeDocument/2006/relationships/image" Target="../media/image17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Relationship Id="rId3" Type="http://schemas.openxmlformats.org/officeDocument/2006/relationships/image" Target="../media/image17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jpg"/><Relationship Id="rId3" Type="http://schemas.openxmlformats.org/officeDocument/2006/relationships/image" Target="../media/image17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jpg"/><Relationship Id="rId3" Type="http://schemas.openxmlformats.org/officeDocument/2006/relationships/image" Target="../media/image183.jpg"/><Relationship Id="rId4" Type="http://schemas.openxmlformats.org/officeDocument/2006/relationships/image" Target="../media/image184.jpg"/><Relationship Id="rId5" Type="http://schemas.openxmlformats.org/officeDocument/2006/relationships/image" Target="../media/image185.jpg"/><Relationship Id="rId6" Type="http://schemas.openxmlformats.org/officeDocument/2006/relationships/image" Target="../media/image18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7.jpg"/><Relationship Id="rId3" Type="http://schemas.openxmlformats.org/officeDocument/2006/relationships/image" Target="../media/image188.jpg"/><Relationship Id="rId4" Type="http://schemas.openxmlformats.org/officeDocument/2006/relationships/image" Target="../media/image189.jpg"/><Relationship Id="rId5" Type="http://schemas.openxmlformats.org/officeDocument/2006/relationships/image" Target="../media/image190.jpg"/><Relationship Id="rId6" Type="http://schemas.openxmlformats.org/officeDocument/2006/relationships/image" Target="../media/image191.jpg"/><Relationship Id="rId7" Type="http://schemas.openxmlformats.org/officeDocument/2006/relationships/image" Target="../media/image19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jpg"/><Relationship Id="rId3" Type="http://schemas.openxmlformats.org/officeDocument/2006/relationships/image" Target="../media/image194.jpg"/><Relationship Id="rId4" Type="http://schemas.openxmlformats.org/officeDocument/2006/relationships/image" Target="../media/image195.jpg"/><Relationship Id="rId5" Type="http://schemas.openxmlformats.org/officeDocument/2006/relationships/image" Target="../media/image196.jpg"/><Relationship Id="rId6" Type="http://schemas.openxmlformats.org/officeDocument/2006/relationships/image" Target="../media/image197.jpg"/><Relationship Id="rId7" Type="http://schemas.openxmlformats.org/officeDocument/2006/relationships/image" Target="../media/image198.jpg"/><Relationship Id="rId8" Type="http://schemas.openxmlformats.org/officeDocument/2006/relationships/image" Target="../media/image19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Relationship Id="rId3" Type="http://schemas.openxmlformats.org/officeDocument/2006/relationships/image" Target="../media/image20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4.png"/><Relationship Id="rId3" Type="http://schemas.openxmlformats.org/officeDocument/2006/relationships/image" Target="../media/image205.jp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jpg"/><Relationship Id="rId7" Type="http://schemas.openxmlformats.org/officeDocument/2006/relationships/image" Target="../media/image209.png"/><Relationship Id="rId8" Type="http://schemas.openxmlformats.org/officeDocument/2006/relationships/image" Target="../media/image210.jpg"/><Relationship Id="rId9" Type="http://schemas.openxmlformats.org/officeDocument/2006/relationships/image" Target="../media/image211.jp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png"/><Relationship Id="rId3" Type="http://schemas.openxmlformats.org/officeDocument/2006/relationships/image" Target="../media/image216.jpg"/><Relationship Id="rId4" Type="http://schemas.openxmlformats.org/officeDocument/2006/relationships/image" Target="../media/image217.png"/><Relationship Id="rId5" Type="http://schemas.openxmlformats.org/officeDocument/2006/relationships/image" Target="../media/image218.jpg"/><Relationship Id="rId6" Type="http://schemas.openxmlformats.org/officeDocument/2006/relationships/image" Target="../media/image219.png"/><Relationship Id="rId7" Type="http://schemas.openxmlformats.org/officeDocument/2006/relationships/image" Target="../media/image220.png"/><Relationship Id="rId8" Type="http://schemas.openxmlformats.org/officeDocument/2006/relationships/image" Target="../media/image221.jpg"/><Relationship Id="rId9" Type="http://schemas.openxmlformats.org/officeDocument/2006/relationships/image" Target="../media/image222.jpg"/><Relationship Id="rId10" Type="http://schemas.openxmlformats.org/officeDocument/2006/relationships/image" Target="../media/image223.png"/><Relationship Id="rId11" Type="http://schemas.openxmlformats.org/officeDocument/2006/relationships/image" Target="../media/image22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png"/><Relationship Id="rId3" Type="http://schemas.openxmlformats.org/officeDocument/2006/relationships/image" Target="../media/image226.jpg"/><Relationship Id="rId4" Type="http://schemas.openxmlformats.org/officeDocument/2006/relationships/image" Target="../media/image227.png"/><Relationship Id="rId5" Type="http://schemas.openxmlformats.org/officeDocument/2006/relationships/image" Target="../media/image228.jpg"/><Relationship Id="rId6" Type="http://schemas.openxmlformats.org/officeDocument/2006/relationships/image" Target="../media/image229.png"/><Relationship Id="rId7" Type="http://schemas.openxmlformats.org/officeDocument/2006/relationships/image" Target="../media/image230.jpg"/><Relationship Id="rId8" Type="http://schemas.openxmlformats.org/officeDocument/2006/relationships/image" Target="../media/image231.jpg"/><Relationship Id="rId9" Type="http://schemas.openxmlformats.org/officeDocument/2006/relationships/image" Target="../media/image232.jp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5.jpg"/><Relationship Id="rId3" Type="http://schemas.openxmlformats.org/officeDocument/2006/relationships/image" Target="../media/image236.jp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jpg"/><Relationship Id="rId7" Type="http://schemas.openxmlformats.org/officeDocument/2006/relationships/image" Target="../media/image240.png"/><Relationship Id="rId8" Type="http://schemas.openxmlformats.org/officeDocument/2006/relationships/image" Target="../media/image241.jpg"/><Relationship Id="rId9" Type="http://schemas.openxmlformats.org/officeDocument/2006/relationships/image" Target="../media/image242.png"/><Relationship Id="rId10" Type="http://schemas.openxmlformats.org/officeDocument/2006/relationships/image" Target="../media/image24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4.png"/><Relationship Id="rId3" Type="http://schemas.openxmlformats.org/officeDocument/2006/relationships/image" Target="../media/image245.jpg"/><Relationship Id="rId4" Type="http://schemas.openxmlformats.org/officeDocument/2006/relationships/image" Target="../media/image246.png"/><Relationship Id="rId5" Type="http://schemas.openxmlformats.org/officeDocument/2006/relationships/image" Target="../media/image247.jpg"/><Relationship Id="rId6" Type="http://schemas.openxmlformats.org/officeDocument/2006/relationships/image" Target="../media/image248.png"/><Relationship Id="rId7" Type="http://schemas.openxmlformats.org/officeDocument/2006/relationships/image" Target="../media/image249.jpg"/><Relationship Id="rId8" Type="http://schemas.openxmlformats.org/officeDocument/2006/relationships/image" Target="../media/image250.png"/><Relationship Id="rId9" Type="http://schemas.openxmlformats.org/officeDocument/2006/relationships/image" Target="../media/image25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2.png"/><Relationship Id="rId3" Type="http://schemas.openxmlformats.org/officeDocument/2006/relationships/image" Target="../media/image25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4.jpg"/><Relationship Id="rId3" Type="http://schemas.openxmlformats.org/officeDocument/2006/relationships/image" Target="../media/image255.png"/><Relationship Id="rId4" Type="http://schemas.openxmlformats.org/officeDocument/2006/relationships/image" Target="../media/image256.jpg"/><Relationship Id="rId5" Type="http://schemas.openxmlformats.org/officeDocument/2006/relationships/image" Target="../media/image257.png"/><Relationship Id="rId6" Type="http://schemas.openxmlformats.org/officeDocument/2006/relationships/image" Target="../media/image258.jpg"/><Relationship Id="rId7" Type="http://schemas.openxmlformats.org/officeDocument/2006/relationships/image" Target="../media/image259.png"/><Relationship Id="rId8" Type="http://schemas.openxmlformats.org/officeDocument/2006/relationships/image" Target="../media/image260.jpg"/><Relationship Id="rId9" Type="http://schemas.openxmlformats.org/officeDocument/2006/relationships/image" Target="../media/image261.jpg"/><Relationship Id="rId10" Type="http://schemas.openxmlformats.org/officeDocument/2006/relationships/image" Target="../media/image262.jpg"/><Relationship Id="rId11" Type="http://schemas.openxmlformats.org/officeDocument/2006/relationships/image" Target="../media/image263.jpg"/><Relationship Id="rId12" Type="http://schemas.openxmlformats.org/officeDocument/2006/relationships/image" Target="../media/image26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5.jpg"/><Relationship Id="rId3" Type="http://schemas.openxmlformats.org/officeDocument/2006/relationships/image" Target="../media/image266.png"/><Relationship Id="rId4" Type="http://schemas.openxmlformats.org/officeDocument/2006/relationships/image" Target="../media/image267.jpg"/><Relationship Id="rId5" Type="http://schemas.openxmlformats.org/officeDocument/2006/relationships/image" Target="../media/image268.png"/><Relationship Id="rId6" Type="http://schemas.openxmlformats.org/officeDocument/2006/relationships/image" Target="../media/image269.jpg"/><Relationship Id="rId7" Type="http://schemas.openxmlformats.org/officeDocument/2006/relationships/image" Target="../media/image270.png"/><Relationship Id="rId8" Type="http://schemas.openxmlformats.org/officeDocument/2006/relationships/image" Target="../media/image271.jpg"/><Relationship Id="rId9" Type="http://schemas.openxmlformats.org/officeDocument/2006/relationships/image" Target="../media/image272.jpg"/><Relationship Id="rId10" Type="http://schemas.openxmlformats.org/officeDocument/2006/relationships/image" Target="../media/image273.jpg"/><Relationship Id="rId11" Type="http://schemas.openxmlformats.org/officeDocument/2006/relationships/image" Target="../media/image274.jpg"/><Relationship Id="rId12" Type="http://schemas.openxmlformats.org/officeDocument/2006/relationships/image" Target="../media/image27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6.jpg"/><Relationship Id="rId3" Type="http://schemas.openxmlformats.org/officeDocument/2006/relationships/image" Target="../media/image277.jpg"/><Relationship Id="rId4" Type="http://schemas.openxmlformats.org/officeDocument/2006/relationships/image" Target="../media/image278.jpg"/><Relationship Id="rId5" Type="http://schemas.openxmlformats.org/officeDocument/2006/relationships/image" Target="../media/image279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0.jpg"/><Relationship Id="rId3" Type="http://schemas.openxmlformats.org/officeDocument/2006/relationships/image" Target="../media/image281.jpg"/><Relationship Id="rId4" Type="http://schemas.openxmlformats.org/officeDocument/2006/relationships/image" Target="../media/image282.jpg"/><Relationship Id="rId5" Type="http://schemas.openxmlformats.org/officeDocument/2006/relationships/image" Target="../media/image283.jpg"/><Relationship Id="rId6" Type="http://schemas.openxmlformats.org/officeDocument/2006/relationships/image" Target="../media/image284.jpg"/><Relationship Id="rId7" Type="http://schemas.openxmlformats.org/officeDocument/2006/relationships/image" Target="../media/image285.jpg"/><Relationship Id="rId8" Type="http://schemas.openxmlformats.org/officeDocument/2006/relationships/image" Target="../media/image286.png"/><Relationship Id="rId9" Type="http://schemas.openxmlformats.org/officeDocument/2006/relationships/image" Target="../media/image287.png"/><Relationship Id="rId10" Type="http://schemas.openxmlformats.org/officeDocument/2006/relationships/image" Target="../media/image288.png"/><Relationship Id="rId11" Type="http://schemas.openxmlformats.org/officeDocument/2006/relationships/image" Target="../media/image289.png"/><Relationship Id="rId12" Type="http://schemas.openxmlformats.org/officeDocument/2006/relationships/image" Target="../media/image29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png"/><Relationship Id="rId7" Type="http://schemas.openxmlformats.org/officeDocument/2006/relationships/image" Target="../media/image29.jpg"/><Relationship Id="rId8" Type="http://schemas.openxmlformats.org/officeDocument/2006/relationships/image" Target="../media/image30.png"/><Relationship Id="rId9" Type="http://schemas.openxmlformats.org/officeDocument/2006/relationships/image" Target="../media/image3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82495"/>
            <a:ext cx="7772400" cy="6803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95832" y="150164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09" h="0">
                <a:moveTo>
                  <a:pt x="0" y="0"/>
                </a:moveTo>
                <a:lnTo>
                  <a:pt x="676567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01647"/>
            <a:ext cx="4773295" cy="0"/>
          </a:xfrm>
          <a:custGeom>
            <a:avLst/>
            <a:gdLst/>
            <a:ahLst/>
            <a:cxnLst/>
            <a:rect l="l" t="t" r="r" b="b"/>
            <a:pathLst>
              <a:path w="4773295" h="0">
                <a:moveTo>
                  <a:pt x="0" y="0"/>
                </a:moveTo>
                <a:lnTo>
                  <a:pt x="4773168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73167" y="432816"/>
            <a:ext cx="2322830" cy="1734820"/>
          </a:xfrm>
          <a:custGeom>
            <a:avLst/>
            <a:gdLst/>
            <a:ahLst/>
            <a:cxnLst/>
            <a:rect l="l" t="t" r="r" b="b"/>
            <a:pathLst>
              <a:path w="2322829" h="1734820">
                <a:moveTo>
                  <a:pt x="0" y="1734642"/>
                </a:moveTo>
                <a:lnTo>
                  <a:pt x="2322664" y="1734642"/>
                </a:lnTo>
                <a:lnTo>
                  <a:pt x="2322664" y="0"/>
                </a:lnTo>
                <a:lnTo>
                  <a:pt x="0" y="0"/>
                </a:lnTo>
                <a:lnTo>
                  <a:pt x="0" y="1734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3335" y="796150"/>
            <a:ext cx="1782445" cy="1111250"/>
          </a:xfrm>
          <a:custGeom>
            <a:avLst/>
            <a:gdLst/>
            <a:ahLst/>
            <a:cxnLst/>
            <a:rect l="l" t="t" r="r" b="b"/>
            <a:pathLst>
              <a:path w="1782445" h="1111250">
                <a:moveTo>
                  <a:pt x="0" y="1110665"/>
                </a:moveTo>
                <a:lnTo>
                  <a:pt x="1782343" y="1110665"/>
                </a:lnTo>
                <a:lnTo>
                  <a:pt x="1782343" y="0"/>
                </a:lnTo>
                <a:lnTo>
                  <a:pt x="0" y="0"/>
                </a:lnTo>
                <a:lnTo>
                  <a:pt x="0" y="1110665"/>
                </a:lnTo>
                <a:close/>
              </a:path>
            </a:pathLst>
          </a:custGeom>
          <a:ln w="12699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7843" y="722274"/>
            <a:ext cx="1073785" cy="178435"/>
          </a:xfrm>
          <a:custGeom>
            <a:avLst/>
            <a:gdLst/>
            <a:ahLst/>
            <a:cxnLst/>
            <a:rect l="l" t="t" r="r" b="b"/>
            <a:pathLst>
              <a:path w="1073785" h="178434">
                <a:moveTo>
                  <a:pt x="0" y="178307"/>
                </a:moveTo>
                <a:lnTo>
                  <a:pt x="1073327" y="178307"/>
                </a:lnTo>
                <a:lnTo>
                  <a:pt x="1073327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5139" y="1098646"/>
            <a:ext cx="1126490" cy="4870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315">
                <a:solidFill>
                  <a:srgbClr val="58595B"/>
                </a:solidFill>
                <a:latin typeface="Calibri"/>
                <a:cs typeface="Calibri"/>
              </a:rPr>
              <a:t>STYLE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06166" y="1017979"/>
            <a:ext cx="10839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35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950" spc="1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950" spc="1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50" spc="105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95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6166" y="1518435"/>
            <a:ext cx="11023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0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50" spc="85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950" spc="2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50" spc="85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95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0247" y="9227308"/>
            <a:ext cx="4766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0">
                <a:solidFill>
                  <a:srgbClr val="939598"/>
                </a:solidFill>
                <a:latin typeface="Arial"/>
                <a:cs typeface="Arial"/>
              </a:rPr>
              <a:t>SOLID </a:t>
            </a:r>
            <a:r>
              <a:rPr dirty="0" sz="700" spc="55">
                <a:solidFill>
                  <a:srgbClr val="939598"/>
                </a:solidFill>
                <a:latin typeface="Arial"/>
                <a:cs typeface="Arial"/>
              </a:rPr>
              <a:t>HERITAGE. </a:t>
            </a:r>
            <a:r>
              <a:rPr dirty="0" sz="700" spc="65">
                <a:solidFill>
                  <a:srgbClr val="939598"/>
                </a:solidFill>
                <a:latin typeface="Arial"/>
                <a:cs typeface="Arial"/>
              </a:rPr>
              <a:t>QUALITY </a:t>
            </a:r>
            <a:r>
              <a:rPr dirty="0" sz="700" spc="75">
                <a:solidFill>
                  <a:srgbClr val="939598"/>
                </a:solidFill>
                <a:latin typeface="Arial"/>
                <a:cs typeface="Arial"/>
              </a:rPr>
              <a:t>CRAFTSMANSHI </a:t>
            </a:r>
            <a:r>
              <a:rPr dirty="0" sz="700" spc="-40">
                <a:solidFill>
                  <a:srgbClr val="939598"/>
                </a:solidFill>
                <a:latin typeface="Arial"/>
                <a:cs typeface="Arial"/>
              </a:rPr>
              <a:t>P. </a:t>
            </a:r>
            <a:r>
              <a:rPr dirty="0" sz="700" spc="40">
                <a:solidFill>
                  <a:srgbClr val="939598"/>
                </a:solidFill>
                <a:latin typeface="Arial"/>
                <a:cs typeface="Arial"/>
              </a:rPr>
              <a:t>STYLISH </a:t>
            </a:r>
            <a:r>
              <a:rPr dirty="0" sz="700" spc="65">
                <a:solidFill>
                  <a:srgbClr val="939598"/>
                </a:solidFill>
                <a:latin typeface="Arial"/>
                <a:cs typeface="Arial"/>
              </a:rPr>
              <a:t>SELECTION. </a:t>
            </a:r>
            <a:r>
              <a:rPr dirty="0" sz="700" spc="75">
                <a:solidFill>
                  <a:srgbClr val="939598"/>
                </a:solidFill>
                <a:latin typeface="Arial"/>
                <a:cs typeface="Arial"/>
              </a:rPr>
              <a:t>DEDICATED</a:t>
            </a:r>
            <a:r>
              <a:rPr dirty="0" sz="700" spc="20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939598"/>
                </a:solidFill>
                <a:latin typeface="Arial"/>
                <a:cs typeface="Arial"/>
              </a:rPr>
              <a:t>SER </a:t>
            </a:r>
            <a:r>
              <a:rPr dirty="0" sz="700" spc="50">
                <a:solidFill>
                  <a:srgbClr val="939598"/>
                </a:solidFill>
                <a:latin typeface="Arial"/>
                <a:cs typeface="Arial"/>
              </a:rPr>
              <a:t>VICE.</a:t>
            </a:r>
            <a:r>
              <a:rPr dirty="0" sz="700" spc="-85">
                <a:solidFill>
                  <a:srgbClr val="939598"/>
                </a:solid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0171" y="2243241"/>
            <a:ext cx="1731645" cy="77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2860">
              <a:lnSpc>
                <a:spcPct val="100000"/>
              </a:lnSpc>
              <a:spcBef>
                <a:spcPts val="100"/>
              </a:spcBef>
            </a:pP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UPHOLSTERY  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SUPPLEMENT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86804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8784"/>
            <a:ext cx="1556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0">
                <a:solidFill>
                  <a:srgbClr val="636466"/>
                </a:solidFill>
                <a:latin typeface="Arial"/>
                <a:cs typeface="Arial"/>
              </a:rPr>
              <a:t>WING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5198" y="3773807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3360" y="37149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38200" y="3703499"/>
          <a:ext cx="20891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5132-01 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(1)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16”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25”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1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14400" y="1087521"/>
            <a:ext cx="2176472" cy="241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5198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03360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7973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810000" y="3703499"/>
          <a:ext cx="2658110" cy="89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5133-01 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521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(1)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16”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25”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kidney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pillow. 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Deconstructive barrier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fabric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pattern</a:t>
                      </a:r>
                      <a:r>
                        <a:rPr dirty="0" sz="8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9633 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color). Available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Charpente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finish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only.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38200" y="7946326"/>
          <a:ext cx="2703195" cy="74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2560"/>
              </a:tblGrid>
              <a:tr h="438150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5212-01 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115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14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decorative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 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5232-01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5232-20.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14400" y="5335327"/>
            <a:ext cx="2030389" cy="2370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36998" y="3773807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75160" y="37149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6200" y="1092835"/>
            <a:ext cx="2228210" cy="2409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63856" y="1148018"/>
            <a:ext cx="846670" cy="911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33472" y="5281383"/>
            <a:ext cx="914399" cy="1016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8757" y="438784"/>
            <a:ext cx="16992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LOUNGE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2398" y="3764663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05442" y="370578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95400" y="3694355"/>
          <a:ext cx="205422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6057-01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8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371600" y="1600619"/>
            <a:ext cx="2020823" cy="187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60305" y="1646011"/>
            <a:ext cx="824953" cy="74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8770" y="3764663"/>
            <a:ext cx="217957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1814" y="370578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71771" y="3694355"/>
          <a:ext cx="193230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30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6138-01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6138-31,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13.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678648" y="1465914"/>
            <a:ext cx="1940589" cy="1988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17826" y="8002907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00870" y="79440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91679" y="7904480"/>
            <a:ext cx="1438910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6082-01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7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32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30.5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32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20.5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24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67027" y="5637418"/>
            <a:ext cx="2129493" cy="2044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7994" y="5594603"/>
            <a:ext cx="939977" cy="908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8828" y="5311876"/>
            <a:ext cx="2811779" cy="24308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89626" y="8007479"/>
            <a:ext cx="217957" cy="237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72670" y="79486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97282" y="79486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92805" y="8458697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7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92805" y="8458697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21913" y="8563904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90353" y="8563904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94265" y="8460107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35116" y="84185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59729" y="84185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394265" y="7937171"/>
          <a:ext cx="2323465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2830"/>
              </a:tblGrid>
              <a:tr h="437515"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32105"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6111-20 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127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6111-31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6111-32,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13.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6101-01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(without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trim).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9694" y="9302750"/>
            <a:ext cx="32340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231F20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5135-01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WING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CHAIRS </a:t>
            </a:r>
            <a:r>
              <a:rPr dirty="0" sz="1000" spc="-40">
                <a:solidFill>
                  <a:srgbClr val="231F20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8105</a:t>
            </a:r>
            <a:r>
              <a:rPr dirty="0" sz="1000" spc="1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8784"/>
            <a:ext cx="17526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12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LOUNGE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200" y="5294039"/>
            <a:ext cx="2618559" cy="238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1570" y="8016623"/>
            <a:ext cx="217957" cy="23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4749" y="8467842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2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7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4749" y="8467842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73857" y="8573048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2297" y="8573048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46209" y="8469251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946209" y="7951216"/>
          <a:ext cx="2349500" cy="93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9500"/>
              </a:tblGrid>
              <a:tr h="434975"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30200"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6123-20</a:t>
                      </a:r>
                      <a:r>
                        <a:rPr dirty="0" sz="800" spc="-4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 | 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6123-31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6123-32,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65198" y="3784474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48242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38200" y="3714167"/>
          <a:ext cx="25209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1448-31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1448-32,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13.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914400" y="1200150"/>
            <a:ext cx="2228492" cy="2302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5198" y="8020179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48242" y="79613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38200" y="7949871"/>
          <a:ext cx="2607945" cy="89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94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5108-01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521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(1)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800" spc="-1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 application.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8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5108-20</a:t>
                      </a:r>
                      <a:r>
                        <a:rPr dirty="0" sz="8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932618" y="5449823"/>
            <a:ext cx="2307705" cy="2302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36998" y="3782951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20042" y="37240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810000" y="3712643"/>
          <a:ext cx="205422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5300-01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8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3886200" y="1102273"/>
            <a:ext cx="2130854" cy="2399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58384" y="1021092"/>
            <a:ext cx="865428" cy="916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5599" y="438784"/>
            <a:ext cx="16529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SWIVEL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7826" y="3862707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31375" y="37276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2175" y="38800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90827" y="3716199"/>
          <a:ext cx="1985010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010"/>
              </a:tblGrid>
              <a:tr h="5924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1448-32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GLIDER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1448-01,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385225" y="1412252"/>
            <a:ext cx="2086686" cy="209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89626" y="3862707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03175" y="37276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27788" y="37276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3975" y="38800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78588" y="38800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262628" y="3716199"/>
          <a:ext cx="2723515" cy="90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3515"/>
              </a:tblGrid>
              <a:tr h="5924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37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6111-32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GLIDER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52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 indent="26034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6111-01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6111-20,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6101-31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6101-32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(without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trim).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363094" y="1361566"/>
            <a:ext cx="2184009" cy="2193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89626" y="8017385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03175" y="795850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262628" y="7947076"/>
          <a:ext cx="25209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1144-31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1434-01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1434-20.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4369187" y="5760720"/>
            <a:ext cx="2040193" cy="1974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49542" y="5890120"/>
            <a:ext cx="775952" cy="681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22398" y="8025005"/>
            <a:ext cx="217957" cy="237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35947" y="796612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295400" y="7954697"/>
          <a:ext cx="191579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16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6138-31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6138-01,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1371600" y="5687567"/>
            <a:ext cx="1914956" cy="20551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8784"/>
            <a:ext cx="167893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14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SWIVEL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5198" y="3847974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3706367"/>
          <a:ext cx="2507615" cy="76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7615"/>
              </a:tblGrid>
              <a:tr h="58737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6123-32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GLIDER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6123-01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6123-20,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914400" y="1187450"/>
            <a:ext cx="2225363" cy="2302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36998" y="3845689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50547" y="371060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01347" y="386300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10000" y="3699181"/>
          <a:ext cx="2304415" cy="90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</a:tblGrid>
              <a:tr h="5924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1154-31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1154-32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GLIDER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1154-20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(w-24.5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d-18.5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h-19.5</a:t>
                      </a:r>
                      <a:r>
                        <a:rPr dirty="0" sz="8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in).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886200" y="1111535"/>
            <a:ext cx="2615433" cy="242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6506" y="438784"/>
            <a:ext cx="18618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20">
                <a:solidFill>
                  <a:srgbClr val="636466"/>
                </a:solidFill>
                <a:latin typeface="Arial"/>
                <a:cs typeface="Arial"/>
              </a:rPr>
              <a:t>RECLINING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5508" y="1200150"/>
            <a:ext cx="2326119" cy="2375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8720" y="1184150"/>
            <a:ext cx="1097279" cy="84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13255" y="3773807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0294" y="37149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13255" y="4586607"/>
            <a:ext cx="217957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7067" y="45277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81692" y="452629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11"/>
                </a:moveTo>
                <a:lnTo>
                  <a:pt x="95237" y="95211"/>
                </a:lnTo>
                <a:lnTo>
                  <a:pt x="95237" y="0"/>
                </a:lnTo>
                <a:lnTo>
                  <a:pt x="0" y="0"/>
                </a:lnTo>
                <a:lnTo>
                  <a:pt x="0" y="95211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286255" y="3703499"/>
          <a:ext cx="2567940" cy="170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94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7006-33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RECLINER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403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Reclining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68".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Required wall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clearance:</a:t>
                      </a:r>
                      <a:r>
                        <a:rPr dirty="0" sz="8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5.5".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700" spc="-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7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pull </a:t>
                      </a:r>
                      <a:r>
                        <a:rPr dirty="0" sz="7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tab</a:t>
                      </a:r>
                      <a:r>
                        <a:rPr dirty="0" sz="700" spc="-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recline.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7006-ER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MOTORIZED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RECLINER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dirty="0" baseline="11904" sz="1050" spc="-1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452120">
                <a:tc>
                  <a:txBody>
                    <a:bodyPr/>
                    <a:lstStyle/>
                    <a:p>
                      <a:pPr algn="just"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Reclining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68".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Required wall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clearance: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5.5".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semi-attached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734156" y="5549841"/>
            <a:ext cx="2045495" cy="2108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13255" y="7751447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10294" y="76925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13255" y="8564246"/>
            <a:ext cx="217957" cy="2374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57067" y="8505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81692" y="85039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11"/>
                </a:moveTo>
                <a:lnTo>
                  <a:pt x="95237" y="95211"/>
                </a:lnTo>
                <a:lnTo>
                  <a:pt x="95237" y="0"/>
                </a:lnTo>
                <a:lnTo>
                  <a:pt x="0" y="0"/>
                </a:lnTo>
                <a:lnTo>
                  <a:pt x="0" y="95211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286255" y="7681138"/>
          <a:ext cx="2613660" cy="170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366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7008-33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RECLINER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403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Reclining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65.5".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Required wall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clearance: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14”.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700" spc="-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7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pull </a:t>
                      </a:r>
                      <a:r>
                        <a:rPr dirty="0" sz="7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tab</a:t>
                      </a:r>
                      <a:r>
                        <a:rPr dirty="0" sz="700" spc="-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recline.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7008-ER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MOTORIZED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RECLINER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dirty="0" baseline="11904" sz="1050" spc="-1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4521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Reclining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65.5”.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Required wall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clearance:</a:t>
                      </a:r>
                      <a:r>
                        <a:rPr dirty="0" sz="800" spc="-1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14”.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semi-attached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5047250" y="1200150"/>
            <a:ext cx="2130790" cy="2361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49180" y="2011680"/>
            <a:ext cx="677707" cy="974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98770" y="3773807"/>
            <a:ext cx="217957" cy="237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23483" y="37149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48121" y="371349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11"/>
                </a:moveTo>
                <a:lnTo>
                  <a:pt x="95237" y="95211"/>
                </a:lnTo>
                <a:lnTo>
                  <a:pt x="95237" y="0"/>
                </a:lnTo>
                <a:lnTo>
                  <a:pt x="0" y="0"/>
                </a:lnTo>
                <a:lnTo>
                  <a:pt x="0" y="95211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271771" y="3703499"/>
          <a:ext cx="2567940" cy="89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94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7006-LR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LIFT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RECLINER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1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52120">
                <a:tc>
                  <a:txBody>
                    <a:bodyPr/>
                    <a:lstStyle/>
                    <a:p>
                      <a:pPr algn="just"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Reclining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68”.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Required wall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clearance:</a:t>
                      </a:r>
                      <a:r>
                        <a:rPr dirty="0" sz="800" spc="-1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5.5”.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semi-attached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1530629" y="5513832"/>
            <a:ext cx="957630" cy="7498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7679" y="1200150"/>
            <a:ext cx="1033272" cy="7840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58082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980022" y="9496516"/>
            <a:ext cx="15900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135">
                <a:solidFill>
                  <a:srgbClr val="808285"/>
                </a:solidFill>
                <a:latin typeface="Arial"/>
                <a:cs typeface="Arial"/>
              </a:rPr>
              <a:t>R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Remote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with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motorized</a:t>
            </a:r>
            <a:r>
              <a:rPr dirty="0" sz="800" spc="-125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recliner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4714" y="3787279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60465" y="372840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85078" y="372840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07714" y="3716971"/>
          <a:ext cx="249999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36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8359-01 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8359-06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8359-C6,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30880" y="1341763"/>
            <a:ext cx="1598866" cy="213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4500" y="438784"/>
            <a:ext cx="1694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636466"/>
                </a:solidFill>
                <a:latin typeface="Arial"/>
                <a:cs typeface="Arial"/>
              </a:rPr>
              <a:t>DINING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6944" y="1389888"/>
            <a:ext cx="809244" cy="1005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5198" y="8013829"/>
            <a:ext cx="217957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111" y="795495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38200" y="7943521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56783" y="5520612"/>
            <a:ext cx="1598469" cy="2186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65198" y="3784474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39555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38200" y="3714167"/>
          <a:ext cx="25209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5077-05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</a:t>
                      </a:r>
                      <a:r>
                        <a:rPr dirty="0" sz="700" spc="11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5077-07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5077-C7,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920452" y="1388440"/>
            <a:ext cx="1440410" cy="2113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28266" y="1389888"/>
            <a:ext cx="786383" cy="1067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36998" y="8016633"/>
            <a:ext cx="217957" cy="2374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14912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36998" y="8486533"/>
            <a:ext cx="217957" cy="237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11356" y="84276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10000" y="7946326"/>
          <a:ext cx="2345690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5690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8741-05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8741-A4,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8741-07,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8741-C7, 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22, 42.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3886200" y="5788785"/>
            <a:ext cx="1445334" cy="19336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13248" y="5788152"/>
            <a:ext cx="750039" cy="961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4041" y="438784"/>
            <a:ext cx="1694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5">
                <a:solidFill>
                  <a:srgbClr val="636466"/>
                </a:solidFill>
                <a:latin typeface="Arial"/>
                <a:cs typeface="Arial"/>
              </a:rPr>
              <a:t>DINING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14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5055" y="3784474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62968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258055" y="3714167"/>
          <a:ext cx="270192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129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8745-06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8745-C6,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21,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338828" y="1522501"/>
            <a:ext cx="1568196" cy="197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17826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5739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90827" y="7946326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367027" y="5303520"/>
            <a:ext cx="1535163" cy="243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2398" y="3784104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00311" y="37252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295400" y="3713796"/>
          <a:ext cx="208153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8781-A4, 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8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1371600" y="1472183"/>
            <a:ext cx="1426121" cy="2048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98770" y="8010349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98770" y="8486599"/>
            <a:ext cx="217957" cy="2374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271771" y="7944943"/>
          <a:ext cx="2499995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360"/>
              </a:tblGrid>
              <a:tr h="43497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6086-04 ARM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6086-05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1790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6086-07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6086-C7,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064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4366189" y="5345383"/>
            <a:ext cx="1748853" cy="250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73706" y="5427979"/>
            <a:ext cx="680725" cy="1002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7828" y="5062094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0" y="9525"/>
                </a:moveTo>
                <a:lnTo>
                  <a:pt x="4571" y="9525"/>
                </a:lnTo>
                <a:lnTo>
                  <a:pt x="457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67828" y="2563115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0" y="9525"/>
                </a:moveTo>
                <a:lnTo>
                  <a:pt x="4571" y="9525"/>
                </a:lnTo>
                <a:lnTo>
                  <a:pt x="457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9927" y="9305543"/>
            <a:ext cx="3344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1434-01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LOUNGE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CHAIRS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8115</a:t>
            </a:r>
            <a:r>
              <a:rPr dirty="0" sz="1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9531350"/>
            <a:ext cx="2247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5039-C7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COUNTER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STOOLS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5075" y="438784"/>
            <a:ext cx="22834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BAR 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AND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COUNTER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5575554"/>
            <a:ext cx="1247981" cy="2145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9064" y="5600928"/>
            <a:ext cx="732789" cy="1145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0515" y="8011678"/>
            <a:ext cx="152311" cy="26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72010" y="79671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96622" y="79671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0515" y="8481578"/>
            <a:ext cx="152311" cy="26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0353" y="84370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04965" y="84370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267200" y="7955712"/>
          <a:ext cx="2491105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10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1013-07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22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45.5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30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1013-C7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26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1015-07</a:t>
                      </a:r>
                      <a:r>
                        <a:rPr dirty="0" sz="800" spc="-1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1015-C7.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371600" y="5575554"/>
            <a:ext cx="1301236" cy="2169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37584" y="5650738"/>
            <a:ext cx="764567" cy="1140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88715" y="8011678"/>
            <a:ext cx="152311" cy="26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00210" y="79671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88715" y="8481578"/>
            <a:ext cx="152311" cy="26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08553" y="843704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95400" y="7955712"/>
          <a:ext cx="2520950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6069-07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31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16.5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6069-C7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27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16.5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6069-04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6069-05.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4373733" y="1305306"/>
            <a:ext cx="1261890" cy="2191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91200" y="1241297"/>
            <a:ext cx="765263" cy="11660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60515" y="3775466"/>
            <a:ext cx="152311" cy="26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72010" y="373092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0515" y="4245366"/>
            <a:ext cx="152311" cy="2661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80353" y="420082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4267200" y="3719501"/>
          <a:ext cx="2520950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16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42.5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10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1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5077-05,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1371600" y="1207008"/>
            <a:ext cx="1350580" cy="23020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78812" y="1261211"/>
            <a:ext cx="765071" cy="11550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88715" y="3775466"/>
            <a:ext cx="152311" cy="2661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00210" y="373092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88715" y="4245366"/>
            <a:ext cx="152311" cy="266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08553" y="420082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295400" y="3719501"/>
          <a:ext cx="203581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8379-06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sh 31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8379-C6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18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sh 27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8379-01.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5797296" y="2469159"/>
            <a:ext cx="741311" cy="11684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19064" y="6729984"/>
            <a:ext cx="644016" cy="1122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8784"/>
            <a:ext cx="22834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20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BAR 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AND</a:t>
            </a:r>
            <a:r>
              <a:rPr dirty="0" sz="800" spc="7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COUNTER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9827" y="1200670"/>
            <a:ext cx="1253109" cy="2301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3995" y="1206233"/>
            <a:ext cx="741436" cy="1152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1628" y="1794944"/>
            <a:ext cx="1254082" cy="1703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98694" y="1767357"/>
            <a:ext cx="786384" cy="1053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8743" y="3764544"/>
            <a:ext cx="152311" cy="26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0238" y="372000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8743" y="4234444"/>
            <a:ext cx="152311" cy="266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18581" y="418990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05428" y="3708579"/>
          <a:ext cx="203581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/>
              </a:tblGrid>
              <a:tr h="36766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5047-07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5047-C7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18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106680"/>
                </a:tc>
              </a:tr>
              <a:tr h="2425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4139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881628" y="5432297"/>
            <a:ext cx="1348703" cy="2302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98743" y="8000755"/>
            <a:ext cx="152311" cy="266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10238" y="79562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34850" y="79562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98743" y="8470655"/>
            <a:ext cx="152311" cy="266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18581" y="84261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43194" y="84261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805428" y="7944791"/>
          <a:ext cx="216027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63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8359-06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sh 31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8359-C6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-22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sh 27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8359-01,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7,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322453" y="5427471"/>
            <a:ext cx="790310" cy="24293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9827" y="5464047"/>
            <a:ext cx="1154905" cy="2241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33168" y="5459067"/>
            <a:ext cx="676815" cy="1152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6943" y="8002788"/>
            <a:ext cx="152311" cy="266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38438" y="795825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6943" y="8472688"/>
            <a:ext cx="152311" cy="2661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46781" y="842815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833627" y="7946822"/>
          <a:ext cx="2310130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0130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8378-07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8378-C7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8378-04, 8378-05,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8378-14,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2235793" y="6662432"/>
            <a:ext cx="628842" cy="11253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6943" y="3769116"/>
            <a:ext cx="152311" cy="266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38438" y="37245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26943" y="4239016"/>
            <a:ext cx="152311" cy="2661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46781" y="41944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833627" y="3713151"/>
          <a:ext cx="2520950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6013-07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31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6013-C7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27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6013-04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6013-05.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5075" y="438784"/>
            <a:ext cx="22834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BAR 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AND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COUNTER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0919" y="5432297"/>
            <a:ext cx="1354218" cy="230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1882" y="5514340"/>
            <a:ext cx="756369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55943" y="8000755"/>
            <a:ext cx="152311" cy="26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5943" y="8470655"/>
            <a:ext cx="152311" cy="266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62628" y="7949692"/>
          <a:ext cx="2481580" cy="107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0945"/>
              </a:tblGrid>
              <a:tr h="43497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6086-07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69900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6086-C7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6086-04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6086-05,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694688" y="5583614"/>
            <a:ext cx="1267967" cy="221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4143" y="8002788"/>
            <a:ext cx="152311" cy="266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59201" y="795825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90827" y="7946822"/>
          <a:ext cx="2330450" cy="89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8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5004-B7 </a:t>
                      </a:r>
                      <a:r>
                        <a:rPr dirty="0" sz="800" spc="-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BISTRO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26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521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wire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brushed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distressing. Available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Tobacco,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Graystone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Linen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finishes only.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Weathered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Pecan:</a:t>
                      </a:r>
                      <a:r>
                        <a:rPr dirty="0" sz="8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8104-B7.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38828" y="1312672"/>
            <a:ext cx="1304103" cy="2173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1632" y="1382776"/>
            <a:ext cx="780287" cy="1165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55943" y="3764544"/>
            <a:ext cx="152311" cy="266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67438" y="372000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55943" y="4234444"/>
            <a:ext cx="152311" cy="266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75781" y="418990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262628" y="3708579"/>
          <a:ext cx="210820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8745-06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30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8745-C6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26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367027" y="1200670"/>
            <a:ext cx="1259948" cy="22898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40660" y="1279652"/>
            <a:ext cx="763878" cy="11810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84143" y="3769116"/>
            <a:ext cx="152311" cy="2661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95638" y="37245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84143" y="4239016"/>
            <a:ext cx="152311" cy="2661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03981" y="41944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290827" y="3713151"/>
          <a:ext cx="203581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8389-06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 | sh 31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8389-C6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18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 | sh 27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8389-01.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6998" y="8016633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29948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10000" y="7946326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886200" y="5641847"/>
            <a:ext cx="1461148" cy="211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5198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58148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38200" y="7946326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5641847"/>
            <a:ext cx="1544034" cy="20642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36998" y="3784475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29948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10000" y="3714167"/>
          <a:ext cx="231013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013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8741-04, 8741-05, 8741-07,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8741-C7,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6, 16,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886200" y="1503191"/>
            <a:ext cx="1737650" cy="2076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5198" y="3784474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05988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38200" y="3714167"/>
          <a:ext cx="25209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6014-A4 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6014-01,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14400" y="1545336"/>
            <a:ext cx="1743278" cy="1995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500" y="438784"/>
            <a:ext cx="162813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22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GAME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7974" y="3795651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0924" y="37367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60976" y="3725343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837176" y="1331849"/>
            <a:ext cx="1447958" cy="224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6174" y="3792095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09124" y="373321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89176" y="3721787"/>
          <a:ext cx="212344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344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865376" y="1478000"/>
            <a:ext cx="1550726" cy="2024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00082" y="438784"/>
            <a:ext cx="162813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GAME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7772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8800" y="9334500"/>
            <a:ext cx="63296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2715-50 </a:t>
            </a:r>
            <a:r>
              <a:rPr dirty="0" sz="1000" spc="-30">
                <a:solidFill>
                  <a:srgbClr val="58595B"/>
                </a:solidFill>
                <a:latin typeface="Arial"/>
                <a:cs typeface="Arial"/>
              </a:rPr>
              <a:t>SOFA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1677-20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COCKTAIL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OTTOMAN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1405-01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</a:t>
            </a:r>
            <a:r>
              <a:rPr dirty="0" sz="1000" spc="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8116 COLLECTION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261" y="3020669"/>
            <a:ext cx="1554480" cy="966469"/>
          </a:xfrm>
          <a:custGeom>
            <a:avLst/>
            <a:gdLst/>
            <a:ahLst/>
            <a:cxnLst/>
            <a:rect l="l" t="t" r="r" b="b"/>
            <a:pathLst>
              <a:path w="1554479" h="966470">
                <a:moveTo>
                  <a:pt x="0" y="965898"/>
                </a:moveTo>
                <a:lnTo>
                  <a:pt x="1554264" y="965898"/>
                </a:lnTo>
                <a:lnTo>
                  <a:pt x="1554264" y="0"/>
                </a:lnTo>
                <a:lnTo>
                  <a:pt x="0" y="0"/>
                </a:lnTo>
                <a:lnTo>
                  <a:pt x="0" y="965898"/>
                </a:lnTo>
                <a:close/>
              </a:path>
            </a:pathLst>
          </a:custGeom>
          <a:ln w="1600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06199" y="2941320"/>
            <a:ext cx="922655" cy="156210"/>
          </a:xfrm>
          <a:custGeom>
            <a:avLst/>
            <a:gdLst/>
            <a:ahLst/>
            <a:cxnLst/>
            <a:rect l="l" t="t" r="r" b="b"/>
            <a:pathLst>
              <a:path w="922654" h="156210">
                <a:moveTo>
                  <a:pt x="0" y="156197"/>
                </a:moveTo>
                <a:lnTo>
                  <a:pt x="922401" y="156197"/>
                </a:lnTo>
                <a:lnTo>
                  <a:pt x="92240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6742" rIns="0" bIns="0" rtlCol="0" vert="horz">
            <a:spAutoFit/>
          </a:bodyPr>
          <a:lstStyle/>
          <a:p>
            <a:pPr algn="ctr" marL="114935">
              <a:lnSpc>
                <a:spcPts val="3485"/>
              </a:lnSpc>
              <a:spcBef>
                <a:spcPts val="100"/>
              </a:spcBef>
            </a:pPr>
            <a:r>
              <a:rPr dirty="0" spc="114"/>
              <a:t>SOFA</a:t>
            </a:r>
          </a:p>
          <a:p>
            <a:pPr algn="ctr" marL="114935">
              <a:lnSpc>
                <a:spcPts val="1205"/>
              </a:lnSpc>
            </a:pPr>
            <a:r>
              <a:rPr dirty="0" sz="1100" spc="200"/>
              <a:t>COLLECTION</a:t>
            </a:r>
            <a:r>
              <a:rPr dirty="0" sz="1100" spc="-130"/>
              <a:t> </a:t>
            </a:r>
            <a:endParaRPr sz="1100"/>
          </a:p>
        </p:txBody>
      </p:sp>
      <p:sp>
        <p:nvSpPr>
          <p:cNvPr id="5" name="object 5"/>
          <p:cNvSpPr/>
          <p:nvPr/>
        </p:nvSpPr>
        <p:spPr>
          <a:xfrm>
            <a:off x="4597845" y="7826957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 h="0">
                <a:moveTo>
                  <a:pt x="0" y="0"/>
                </a:moveTo>
                <a:lnTo>
                  <a:pt x="2534475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2765" y="4443855"/>
            <a:ext cx="2485390" cy="313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100"/>
              </a:spcBef>
            </a:pPr>
            <a:r>
              <a:rPr dirty="0" sz="1600" spc="35">
                <a:solidFill>
                  <a:srgbClr val="58595B"/>
                </a:solidFill>
                <a:latin typeface="Tahoma"/>
                <a:cs typeface="Tahoma"/>
              </a:rPr>
              <a:t>ENHANCE </a:t>
            </a:r>
            <a:r>
              <a:rPr dirty="0" sz="1600" spc="-30">
                <a:solidFill>
                  <a:srgbClr val="58595B"/>
                </a:solidFill>
                <a:latin typeface="Tahoma"/>
                <a:cs typeface="Tahoma"/>
              </a:rPr>
              <a:t>YOUR</a:t>
            </a:r>
            <a:r>
              <a:rPr dirty="0" sz="1600" spc="-22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600" spc="50">
                <a:solidFill>
                  <a:srgbClr val="58595B"/>
                </a:solidFill>
                <a:latin typeface="Tahoma"/>
                <a:cs typeface="Tahoma"/>
              </a:rPr>
              <a:t>HOME</a:t>
            </a:r>
            <a:endParaRPr sz="1600">
              <a:latin typeface="Tahoma"/>
              <a:cs typeface="Tahoma"/>
            </a:endParaRPr>
          </a:p>
          <a:p>
            <a:pPr marL="12700" marR="101600">
              <a:lnSpc>
                <a:spcPct val="157400"/>
              </a:lnSpc>
              <a:spcBef>
                <a:spcPts val="425"/>
              </a:spcBef>
            </a:pP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Plush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fabrics.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Rich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leathers.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Subtle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finishes.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Nail-head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trims.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This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just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short list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of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possibilities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within our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Sofa</a:t>
            </a:r>
            <a:r>
              <a:rPr dirty="0" sz="900" spc="2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Collection—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57400"/>
              </a:lnSpc>
            </a:pP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possibilities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allow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make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personal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statement within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cozy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confines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your  home. 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Need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something more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traditional for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formal </a:t>
            </a:r>
            <a:r>
              <a:rPr dirty="0" sz="900" spc="-25">
                <a:solidFill>
                  <a:srgbClr val="58595B"/>
                </a:solidFill>
                <a:latin typeface="Arial"/>
                <a:cs typeface="Arial"/>
              </a:rPr>
              <a:t>area?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looking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introduce 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transitional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relaxed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living</a:t>
            </a:r>
            <a:r>
              <a:rPr dirty="0" sz="900" spc="-1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space?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71755">
              <a:lnSpc>
                <a:spcPct val="157400"/>
              </a:lnSpc>
            </a:pP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No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matter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need,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individual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aesthetic,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Sofa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Collection </a:t>
            </a:r>
            <a:r>
              <a:rPr dirty="0" sz="900" spc="-25">
                <a:solidFill>
                  <a:srgbClr val="58595B"/>
                </a:solidFill>
                <a:latin typeface="Arial"/>
                <a:cs typeface="Arial"/>
              </a:rPr>
              <a:t>has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wide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variety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of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options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choose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from, and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every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single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one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designed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enhance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900" spc="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home.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4835" y="8357602"/>
            <a:ext cx="45720" cy="41910"/>
          </a:xfrm>
          <a:custGeom>
            <a:avLst/>
            <a:gdLst/>
            <a:ahLst/>
            <a:cxnLst/>
            <a:rect l="l" t="t" r="r" b="b"/>
            <a:pathLst>
              <a:path w="45720" h="41909">
                <a:moveTo>
                  <a:pt x="45351" y="0"/>
                </a:moveTo>
                <a:lnTo>
                  <a:pt x="37553" y="41503"/>
                </a:lnTo>
                <a:lnTo>
                  <a:pt x="6400" y="41503"/>
                </a:lnTo>
                <a:lnTo>
                  <a:pt x="0" y="0"/>
                </a:lnTo>
                <a:lnTo>
                  <a:pt x="45351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65944" y="8357602"/>
            <a:ext cx="45720" cy="41910"/>
          </a:xfrm>
          <a:custGeom>
            <a:avLst/>
            <a:gdLst/>
            <a:ahLst/>
            <a:cxnLst/>
            <a:rect l="l" t="t" r="r" b="b"/>
            <a:pathLst>
              <a:path w="45720" h="41909">
                <a:moveTo>
                  <a:pt x="45377" y="0"/>
                </a:moveTo>
                <a:lnTo>
                  <a:pt x="37579" y="41503"/>
                </a:lnTo>
                <a:lnTo>
                  <a:pt x="6400" y="41503"/>
                </a:lnTo>
                <a:lnTo>
                  <a:pt x="0" y="0"/>
                </a:lnTo>
                <a:lnTo>
                  <a:pt x="45377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79585" y="8122905"/>
            <a:ext cx="217170" cy="106680"/>
          </a:xfrm>
          <a:custGeom>
            <a:avLst/>
            <a:gdLst/>
            <a:ahLst/>
            <a:cxnLst/>
            <a:rect l="l" t="t" r="r" b="b"/>
            <a:pathLst>
              <a:path w="217170" h="106679">
                <a:moveTo>
                  <a:pt x="217106" y="22402"/>
                </a:moveTo>
                <a:lnTo>
                  <a:pt x="217106" y="106641"/>
                </a:lnTo>
                <a:lnTo>
                  <a:pt x="26835" y="106641"/>
                </a:lnTo>
                <a:lnTo>
                  <a:pt x="26835" y="69684"/>
                </a:lnTo>
                <a:lnTo>
                  <a:pt x="26835" y="60096"/>
                </a:lnTo>
                <a:lnTo>
                  <a:pt x="19392" y="52247"/>
                </a:lnTo>
                <a:lnTo>
                  <a:pt x="10299" y="52247"/>
                </a:lnTo>
                <a:lnTo>
                  <a:pt x="0" y="52247"/>
                </a:lnTo>
                <a:lnTo>
                  <a:pt x="0" y="22428"/>
                </a:lnTo>
                <a:lnTo>
                  <a:pt x="1676" y="13721"/>
                </a:lnTo>
                <a:lnTo>
                  <a:pt x="6243" y="6589"/>
                </a:lnTo>
                <a:lnTo>
                  <a:pt x="13003" y="1770"/>
                </a:lnTo>
                <a:lnTo>
                  <a:pt x="21259" y="0"/>
                </a:lnTo>
                <a:lnTo>
                  <a:pt x="195846" y="0"/>
                </a:lnTo>
                <a:lnTo>
                  <a:pt x="204099" y="1766"/>
                </a:lnTo>
                <a:lnTo>
                  <a:pt x="210853" y="6577"/>
                </a:lnTo>
                <a:lnTo>
                  <a:pt x="215418" y="13699"/>
                </a:lnTo>
                <a:lnTo>
                  <a:pt x="217106" y="22402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51505" y="8347137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5138" y="10464"/>
                </a:moveTo>
                <a:lnTo>
                  <a:pt x="13627" y="10464"/>
                </a:lnTo>
                <a:lnTo>
                  <a:pt x="7277" y="10464"/>
                </a:lnTo>
                <a:lnTo>
                  <a:pt x="1841" y="6083"/>
                </a:lnTo>
                <a:lnTo>
                  <a:pt x="0" y="0"/>
                </a:lnTo>
                <a:lnTo>
                  <a:pt x="2552" y="6159"/>
                </a:lnTo>
                <a:lnTo>
                  <a:pt x="8382" y="10464"/>
                </a:lnTo>
                <a:lnTo>
                  <a:pt x="15138" y="10464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96691" y="8122880"/>
            <a:ext cx="217170" cy="156845"/>
          </a:xfrm>
          <a:custGeom>
            <a:avLst/>
            <a:gdLst/>
            <a:ahLst/>
            <a:cxnLst/>
            <a:rect l="l" t="t" r="r" b="b"/>
            <a:pathLst>
              <a:path w="217170" h="156845">
                <a:moveTo>
                  <a:pt x="217106" y="22428"/>
                </a:moveTo>
                <a:lnTo>
                  <a:pt x="217106" y="52273"/>
                </a:lnTo>
                <a:lnTo>
                  <a:pt x="209689" y="52273"/>
                </a:lnTo>
                <a:lnTo>
                  <a:pt x="203060" y="52273"/>
                </a:lnTo>
                <a:lnTo>
                  <a:pt x="197319" y="56464"/>
                </a:lnTo>
                <a:lnTo>
                  <a:pt x="194690" y="62433"/>
                </a:lnTo>
                <a:lnTo>
                  <a:pt x="194576" y="62636"/>
                </a:lnTo>
                <a:lnTo>
                  <a:pt x="194513" y="62864"/>
                </a:lnTo>
                <a:lnTo>
                  <a:pt x="194411" y="63055"/>
                </a:lnTo>
                <a:lnTo>
                  <a:pt x="193497" y="65023"/>
                </a:lnTo>
                <a:lnTo>
                  <a:pt x="192976" y="67246"/>
                </a:lnTo>
                <a:lnTo>
                  <a:pt x="192976" y="69608"/>
                </a:lnTo>
                <a:lnTo>
                  <a:pt x="192976" y="106641"/>
                </a:lnTo>
                <a:lnTo>
                  <a:pt x="469" y="106641"/>
                </a:lnTo>
                <a:lnTo>
                  <a:pt x="469" y="119570"/>
                </a:lnTo>
                <a:lnTo>
                  <a:pt x="469" y="119938"/>
                </a:lnTo>
                <a:lnTo>
                  <a:pt x="431" y="120319"/>
                </a:lnTo>
                <a:lnTo>
                  <a:pt x="355" y="120662"/>
                </a:lnTo>
                <a:lnTo>
                  <a:pt x="355" y="156464"/>
                </a:lnTo>
                <a:lnTo>
                  <a:pt x="139" y="155092"/>
                </a:lnTo>
                <a:lnTo>
                  <a:pt x="0" y="153695"/>
                </a:lnTo>
                <a:lnTo>
                  <a:pt x="0" y="152260"/>
                </a:lnTo>
                <a:lnTo>
                  <a:pt x="0" y="22428"/>
                </a:lnTo>
                <a:lnTo>
                  <a:pt x="1676" y="13721"/>
                </a:lnTo>
                <a:lnTo>
                  <a:pt x="6243" y="6589"/>
                </a:lnTo>
                <a:lnTo>
                  <a:pt x="13003" y="1770"/>
                </a:lnTo>
                <a:lnTo>
                  <a:pt x="21259" y="0"/>
                </a:lnTo>
                <a:lnTo>
                  <a:pt x="195846" y="0"/>
                </a:lnTo>
                <a:lnTo>
                  <a:pt x="204113" y="1770"/>
                </a:lnTo>
                <a:lnTo>
                  <a:pt x="210872" y="6589"/>
                </a:lnTo>
                <a:lnTo>
                  <a:pt x="215433" y="13721"/>
                </a:lnTo>
                <a:lnTo>
                  <a:pt x="217106" y="22428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7480" y="8232482"/>
            <a:ext cx="186055" cy="69850"/>
          </a:xfrm>
          <a:custGeom>
            <a:avLst/>
            <a:gdLst/>
            <a:ahLst/>
            <a:cxnLst/>
            <a:rect l="l" t="t" r="r" b="b"/>
            <a:pathLst>
              <a:path w="186054" h="69850">
                <a:moveTo>
                  <a:pt x="185661" y="69811"/>
                </a:moveTo>
                <a:lnTo>
                  <a:pt x="0" y="69811"/>
                </a:lnTo>
                <a:lnTo>
                  <a:pt x="0" y="0"/>
                </a:lnTo>
                <a:lnTo>
                  <a:pt x="185661" y="0"/>
                </a:lnTo>
                <a:lnTo>
                  <a:pt x="185661" y="6981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96868" y="8232478"/>
            <a:ext cx="1270" cy="26670"/>
          </a:xfrm>
          <a:custGeom>
            <a:avLst/>
            <a:gdLst/>
            <a:ahLst/>
            <a:cxnLst/>
            <a:rect l="l" t="t" r="r" b="b"/>
            <a:pathLst>
              <a:path w="1270" h="26670">
                <a:moveTo>
                  <a:pt x="787" y="0"/>
                </a:moveTo>
                <a:lnTo>
                  <a:pt x="787" y="6896"/>
                </a:lnTo>
                <a:lnTo>
                  <a:pt x="787" y="7099"/>
                </a:lnTo>
                <a:lnTo>
                  <a:pt x="711" y="7289"/>
                </a:lnTo>
                <a:lnTo>
                  <a:pt x="596" y="7480"/>
                </a:lnTo>
                <a:lnTo>
                  <a:pt x="596" y="26619"/>
                </a:lnTo>
                <a:lnTo>
                  <a:pt x="241" y="25882"/>
                </a:lnTo>
                <a:lnTo>
                  <a:pt x="0" y="25133"/>
                </a:lnTo>
                <a:lnTo>
                  <a:pt x="0" y="24358"/>
                </a:lnTo>
                <a:lnTo>
                  <a:pt x="0" y="0"/>
                </a:lnTo>
                <a:lnTo>
                  <a:pt x="787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50246" y="8176591"/>
            <a:ext cx="496570" cy="180340"/>
          </a:xfrm>
          <a:custGeom>
            <a:avLst/>
            <a:gdLst/>
            <a:ahLst/>
            <a:cxnLst/>
            <a:rect l="l" t="t" r="r" b="b"/>
            <a:pathLst>
              <a:path w="496570" h="180340">
                <a:moveTo>
                  <a:pt x="48907" y="0"/>
                </a:moveTo>
                <a:lnTo>
                  <a:pt x="7442" y="0"/>
                </a:lnTo>
                <a:lnTo>
                  <a:pt x="0" y="7734"/>
                </a:lnTo>
                <a:lnTo>
                  <a:pt x="0" y="165087"/>
                </a:lnTo>
                <a:lnTo>
                  <a:pt x="469" y="167360"/>
                </a:lnTo>
                <a:lnTo>
                  <a:pt x="3949" y="175615"/>
                </a:lnTo>
                <a:lnTo>
                  <a:pt x="9791" y="179870"/>
                </a:lnTo>
                <a:lnTo>
                  <a:pt x="489000" y="179870"/>
                </a:lnTo>
                <a:lnTo>
                  <a:pt x="496443" y="172135"/>
                </a:lnTo>
                <a:lnTo>
                  <a:pt x="496443" y="127901"/>
                </a:lnTo>
                <a:lnTo>
                  <a:pt x="56349" y="127901"/>
                </a:lnTo>
                <a:lnTo>
                  <a:pt x="56349" y="7734"/>
                </a:lnTo>
                <a:lnTo>
                  <a:pt x="48907" y="0"/>
                </a:lnTo>
                <a:close/>
              </a:path>
              <a:path w="496570" h="180340">
                <a:moveTo>
                  <a:pt x="489000" y="0"/>
                </a:moveTo>
                <a:lnTo>
                  <a:pt x="449999" y="0"/>
                </a:lnTo>
                <a:lnTo>
                  <a:pt x="444246" y="4127"/>
                </a:lnTo>
                <a:lnTo>
                  <a:pt x="441629" y="10020"/>
                </a:lnTo>
                <a:lnTo>
                  <a:pt x="441502" y="10223"/>
                </a:lnTo>
                <a:lnTo>
                  <a:pt x="441439" y="10439"/>
                </a:lnTo>
                <a:lnTo>
                  <a:pt x="441337" y="10642"/>
                </a:lnTo>
                <a:lnTo>
                  <a:pt x="440537" y="12674"/>
                </a:lnTo>
                <a:lnTo>
                  <a:pt x="440093" y="14884"/>
                </a:lnTo>
                <a:lnTo>
                  <a:pt x="440093" y="127901"/>
                </a:lnTo>
                <a:lnTo>
                  <a:pt x="496443" y="127901"/>
                </a:lnTo>
                <a:lnTo>
                  <a:pt x="496443" y="7734"/>
                </a:lnTo>
                <a:lnTo>
                  <a:pt x="48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50246" y="8176591"/>
            <a:ext cx="496570" cy="180340"/>
          </a:xfrm>
          <a:custGeom>
            <a:avLst/>
            <a:gdLst/>
            <a:ahLst/>
            <a:cxnLst/>
            <a:rect l="l" t="t" r="r" b="b"/>
            <a:pathLst>
              <a:path w="496570" h="180340">
                <a:moveTo>
                  <a:pt x="496443" y="17195"/>
                </a:moveTo>
                <a:lnTo>
                  <a:pt x="496443" y="162674"/>
                </a:lnTo>
                <a:lnTo>
                  <a:pt x="496443" y="172135"/>
                </a:lnTo>
                <a:lnTo>
                  <a:pt x="489000" y="179870"/>
                </a:lnTo>
                <a:lnTo>
                  <a:pt x="479894" y="179870"/>
                </a:lnTo>
                <a:lnTo>
                  <a:pt x="16548" y="179870"/>
                </a:lnTo>
                <a:lnTo>
                  <a:pt x="9791" y="179870"/>
                </a:lnTo>
                <a:lnTo>
                  <a:pt x="3949" y="175615"/>
                </a:lnTo>
                <a:lnTo>
                  <a:pt x="1397" y="169557"/>
                </a:lnTo>
                <a:lnTo>
                  <a:pt x="469" y="167360"/>
                </a:lnTo>
                <a:lnTo>
                  <a:pt x="0" y="165087"/>
                </a:lnTo>
                <a:lnTo>
                  <a:pt x="0" y="162674"/>
                </a:lnTo>
                <a:lnTo>
                  <a:pt x="0" y="17195"/>
                </a:lnTo>
                <a:lnTo>
                  <a:pt x="0" y="7734"/>
                </a:lnTo>
                <a:lnTo>
                  <a:pt x="7442" y="0"/>
                </a:lnTo>
                <a:lnTo>
                  <a:pt x="16548" y="0"/>
                </a:lnTo>
                <a:lnTo>
                  <a:pt x="39801" y="0"/>
                </a:lnTo>
                <a:lnTo>
                  <a:pt x="48907" y="0"/>
                </a:lnTo>
                <a:lnTo>
                  <a:pt x="56349" y="7734"/>
                </a:lnTo>
                <a:lnTo>
                  <a:pt x="56349" y="17195"/>
                </a:lnTo>
                <a:lnTo>
                  <a:pt x="56349" y="127901"/>
                </a:lnTo>
                <a:lnTo>
                  <a:pt x="440093" y="127901"/>
                </a:lnTo>
                <a:lnTo>
                  <a:pt x="440093" y="17195"/>
                </a:lnTo>
                <a:lnTo>
                  <a:pt x="440093" y="14884"/>
                </a:lnTo>
                <a:lnTo>
                  <a:pt x="440537" y="12674"/>
                </a:lnTo>
                <a:lnTo>
                  <a:pt x="441337" y="10642"/>
                </a:lnTo>
                <a:lnTo>
                  <a:pt x="441439" y="10439"/>
                </a:lnTo>
                <a:lnTo>
                  <a:pt x="441502" y="10223"/>
                </a:lnTo>
                <a:lnTo>
                  <a:pt x="441629" y="10020"/>
                </a:lnTo>
                <a:lnTo>
                  <a:pt x="444246" y="4127"/>
                </a:lnTo>
                <a:lnTo>
                  <a:pt x="449999" y="0"/>
                </a:lnTo>
                <a:lnTo>
                  <a:pt x="456641" y="0"/>
                </a:lnTo>
                <a:lnTo>
                  <a:pt x="479894" y="0"/>
                </a:lnTo>
                <a:lnTo>
                  <a:pt x="489000" y="0"/>
                </a:lnTo>
                <a:lnTo>
                  <a:pt x="496443" y="7734"/>
                </a:lnTo>
                <a:lnTo>
                  <a:pt x="496443" y="17195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01267" y="8230563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506" y="0"/>
                </a:lnTo>
              </a:path>
            </a:pathLst>
          </a:custGeom>
          <a:ln w="383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89576" y="8189273"/>
            <a:ext cx="635" cy="39370"/>
          </a:xfrm>
          <a:custGeom>
            <a:avLst/>
            <a:gdLst/>
            <a:ahLst/>
            <a:cxnLst/>
            <a:rect l="l" t="t" r="r" b="b"/>
            <a:pathLst>
              <a:path w="635" h="39370">
                <a:moveTo>
                  <a:pt x="0" y="39369"/>
                </a:moveTo>
                <a:lnTo>
                  <a:pt x="207" y="39369"/>
                </a:lnTo>
                <a:lnTo>
                  <a:pt x="20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89795" y="818800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70"/>
                </a:moveTo>
                <a:lnTo>
                  <a:pt x="179" y="1270"/>
                </a:lnTo>
                <a:lnTo>
                  <a:pt x="1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0393" y="8185463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0" y="2540"/>
                </a:moveTo>
                <a:lnTo>
                  <a:pt x="101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00867" y="8185463"/>
            <a:ext cx="190500" cy="116839"/>
          </a:xfrm>
          <a:custGeom>
            <a:avLst/>
            <a:gdLst/>
            <a:ahLst/>
            <a:cxnLst/>
            <a:rect l="l" t="t" r="r" b="b"/>
            <a:pathLst>
              <a:path w="190500" h="116840">
                <a:moveTo>
                  <a:pt x="190119" y="0"/>
                </a:moveTo>
                <a:lnTo>
                  <a:pt x="189331" y="2032"/>
                </a:lnTo>
                <a:lnTo>
                  <a:pt x="188899" y="4229"/>
                </a:lnTo>
                <a:lnTo>
                  <a:pt x="188899" y="6527"/>
                </a:lnTo>
                <a:lnTo>
                  <a:pt x="188899" y="116827"/>
                </a:lnTo>
                <a:lnTo>
                  <a:pt x="0" y="116827"/>
                </a:lnTo>
                <a:lnTo>
                  <a:pt x="0" y="87604"/>
                </a:lnTo>
                <a:lnTo>
                  <a:pt x="0" y="89027"/>
                </a:lnTo>
                <a:lnTo>
                  <a:pt x="139" y="90398"/>
                </a:lnTo>
                <a:lnTo>
                  <a:pt x="342" y="91744"/>
                </a:lnTo>
                <a:lnTo>
                  <a:pt x="342" y="56578"/>
                </a:lnTo>
                <a:lnTo>
                  <a:pt x="419" y="56235"/>
                </a:lnTo>
                <a:lnTo>
                  <a:pt x="457" y="55867"/>
                </a:lnTo>
                <a:lnTo>
                  <a:pt x="457" y="55499"/>
                </a:lnTo>
                <a:lnTo>
                  <a:pt x="457" y="42799"/>
                </a:lnTo>
                <a:lnTo>
                  <a:pt x="188709" y="42799"/>
                </a:lnTo>
                <a:lnTo>
                  <a:pt x="188709" y="6438"/>
                </a:lnTo>
                <a:lnTo>
                  <a:pt x="188709" y="4114"/>
                </a:lnTo>
                <a:lnTo>
                  <a:pt x="189217" y="1930"/>
                </a:lnTo>
                <a:lnTo>
                  <a:pt x="190119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82093" y="826914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4769" y="0"/>
                </a:lnTo>
              </a:path>
            </a:pathLst>
          </a:custGeom>
          <a:ln w="733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82093" y="8232482"/>
            <a:ext cx="215265" cy="73660"/>
          </a:xfrm>
          <a:custGeom>
            <a:avLst/>
            <a:gdLst/>
            <a:ahLst/>
            <a:cxnLst/>
            <a:rect l="l" t="t" r="r" b="b"/>
            <a:pathLst>
              <a:path w="215264" h="73659">
                <a:moveTo>
                  <a:pt x="214769" y="73329"/>
                </a:moveTo>
                <a:lnTo>
                  <a:pt x="0" y="73329"/>
                </a:lnTo>
                <a:lnTo>
                  <a:pt x="0" y="0"/>
                </a:lnTo>
                <a:lnTo>
                  <a:pt x="214769" y="0"/>
                </a:lnTo>
                <a:lnTo>
                  <a:pt x="214769" y="73329"/>
                </a:lnTo>
                <a:close/>
              </a:path>
            </a:pathLst>
          </a:custGeom>
          <a:ln w="9524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96329" y="826914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535" y="0"/>
                </a:lnTo>
              </a:path>
            </a:pathLst>
          </a:custGeom>
          <a:ln w="733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96329" y="8232482"/>
            <a:ext cx="216535" cy="73660"/>
          </a:xfrm>
          <a:custGeom>
            <a:avLst/>
            <a:gdLst/>
            <a:ahLst/>
            <a:cxnLst/>
            <a:rect l="l" t="t" r="r" b="b"/>
            <a:pathLst>
              <a:path w="216534" h="73659">
                <a:moveTo>
                  <a:pt x="216535" y="73329"/>
                </a:moveTo>
                <a:lnTo>
                  <a:pt x="0" y="73329"/>
                </a:lnTo>
                <a:lnTo>
                  <a:pt x="0" y="0"/>
                </a:lnTo>
                <a:lnTo>
                  <a:pt x="216535" y="0"/>
                </a:lnTo>
                <a:lnTo>
                  <a:pt x="216535" y="73329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63035" y="8364065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59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27943" y="8364065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59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38776" y="8232478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2" y="0"/>
                </a:moveTo>
                <a:lnTo>
                  <a:pt x="2032" y="37528"/>
                </a:lnTo>
                <a:lnTo>
                  <a:pt x="762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2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539981" y="8202952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8" y="0"/>
                </a:moveTo>
                <a:lnTo>
                  <a:pt x="0" y="0"/>
                </a:lnTo>
                <a:lnTo>
                  <a:pt x="0" y="55156"/>
                </a:lnTo>
                <a:lnTo>
                  <a:pt x="381" y="53784"/>
                </a:lnTo>
                <a:lnTo>
                  <a:pt x="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39981" y="8202952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7052" y="8122909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39835" y="8274395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01888" y="8122909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40241" y="8229018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79" h="75565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35987" y="8177176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20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5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3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900" y="431"/>
                </a:lnTo>
                <a:lnTo>
                  <a:pt x="724027" y="380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6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39835" y="8122884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09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3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1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0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70017" y="8232482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5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04040" y="8232482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79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44820" y="8267389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44820" y="8232482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914400"/>
            <a:ext cx="3858767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3435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7332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0050" y="9496516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874" y="9496516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7251" y="8339016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22159" y="8339016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2990" y="8207432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34197" y="817790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34197" y="817790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1268" y="8097861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34051" y="8249346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96104" y="8097861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34457" y="8203969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5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70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30204" y="8152128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6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2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899" y="431"/>
                </a:lnTo>
                <a:lnTo>
                  <a:pt x="724027" y="381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7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34051" y="8097835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09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3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1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0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4233" y="8207426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98256" y="8207426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1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1" y="0"/>
                </a:lnTo>
                <a:lnTo>
                  <a:pt x="233171" y="69811"/>
                </a:lnTo>
                <a:close/>
              </a:path>
            </a:pathLst>
          </a:custGeom>
          <a:ln w="9524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39035" y="824233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39035" y="8207426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4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7629" y="80583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430204" y="8046898"/>
          <a:ext cx="421640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5765"/>
              </a:tblGrid>
              <a:tr h="4400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2745-50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22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throw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application.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441609" y="5084064"/>
            <a:ext cx="4872076" cy="2802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50264" y="1029728"/>
            <a:ext cx="4483165" cy="2729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57251" y="4224218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22159" y="4224218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32990" y="4092631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34197" y="4063105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34197" y="4063105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1268" y="3983063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34051" y="4134548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96104" y="3983063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34457" y="4089171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4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30204" y="4037329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5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2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899" y="431"/>
                </a:lnTo>
                <a:lnTo>
                  <a:pt x="724027" y="380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6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34051" y="3983037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10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4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2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1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64233" y="4092625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98256" y="4092625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1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1" y="0"/>
                </a:lnTo>
                <a:lnTo>
                  <a:pt x="233171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39035" y="412753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39035" y="4092625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99384" y="39435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430204" y="3932099"/>
          <a:ext cx="398208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2085"/>
              </a:tblGrid>
              <a:tr h="4400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2735-50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throw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application.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444500" y="438810"/>
            <a:ext cx="1186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SOFA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93249" y="3337559"/>
            <a:ext cx="1545778" cy="877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463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2360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5078" y="9496516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903" y="9496516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2380" y="438774"/>
            <a:ext cx="1186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SOFA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3737" y="5083728"/>
            <a:ext cx="5150546" cy="281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7290" y="8339016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42198" y="8339016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53030" y="8207432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54236" y="817790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54236" y="817790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1308" y="8097861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54091" y="8249346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16143" y="8097861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54497" y="8203969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5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70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50244" y="8152128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6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3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900" y="431"/>
                </a:lnTo>
                <a:lnTo>
                  <a:pt x="724027" y="381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7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54091" y="8097835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09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3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1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0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84273" y="8207426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8296" y="8207426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59076" y="824233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59076" y="8207426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4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9424" y="80583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750244" y="8046898"/>
          <a:ext cx="4993005" cy="1033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3005"/>
              </a:tblGrid>
              <a:tr h="4400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3973-50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800" spc="1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86.5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591820">
                <a:tc>
                  <a:txBody>
                    <a:bodyPr/>
                    <a:lstStyle/>
                    <a:p>
                      <a:pPr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Blend Down throw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 application.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3963-50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83”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bench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seat),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3983-50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</a:t>
                      </a:r>
                      <a:r>
                        <a:rPr dirty="0" sz="800" spc="-9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83” 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cushions),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3993-50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93”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</a:t>
                      </a:r>
                      <a:r>
                        <a:rPr dirty="0" sz="8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cushions).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Supreme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Comfort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 cushions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pocketed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coil</a:t>
                      </a:r>
                      <a:r>
                        <a:rPr dirty="0" sz="800" spc="-1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springs.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791007" y="4225359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55915" y="4225359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66746" y="4093775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67953" y="4064248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67953" y="4064248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3" y="-4762"/>
                </a:moveTo>
                <a:lnTo>
                  <a:pt x="253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95024" y="3984204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67807" y="4135690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29860" y="3984204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68213" y="4090313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4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63960" y="4038471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5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3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900" y="431"/>
                </a:lnTo>
                <a:lnTo>
                  <a:pt x="724027" y="380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6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67807" y="3984179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10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4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2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1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97989" y="4093768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32012" y="4093768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72792" y="4128674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72792" y="4093768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33140" y="394467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763960" y="3933240"/>
          <a:ext cx="4990465" cy="1033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465"/>
              </a:tblGrid>
              <a:tr h="4400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2973-50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800" spc="1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86.5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591820">
                <a:tc>
                  <a:txBody>
                    <a:bodyPr/>
                    <a:lstStyle/>
                    <a:p>
                      <a:pPr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throw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application.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2963-50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83”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bench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seat),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2983-50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83”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cushions),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2993-50 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(w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93”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cushions).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Ultra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Plush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seat cushions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sinuous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wire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springs.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1706725" y="961263"/>
            <a:ext cx="5066028" cy="2763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6856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56787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4412" y="5269824"/>
            <a:ext cx="4228465" cy="38042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5">
                <a:solidFill>
                  <a:srgbClr val="58595B"/>
                </a:solidFill>
                <a:latin typeface="Tahoma"/>
                <a:cs typeface="Tahoma"/>
              </a:rPr>
              <a:t>SOLID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58595B"/>
                </a:solidFill>
                <a:latin typeface="Tahoma"/>
                <a:cs typeface="Tahoma"/>
              </a:rPr>
              <a:t>HERITAGE</a:t>
            </a:r>
            <a:endParaRPr sz="1200">
              <a:latin typeface="Tahoma"/>
              <a:cs typeface="Tahoma"/>
            </a:endParaRPr>
          </a:p>
          <a:p>
            <a:pPr marL="12700" marR="27305">
              <a:lnSpc>
                <a:spcPts val="1700"/>
              </a:lnSpc>
              <a:spcBef>
                <a:spcPts val="100"/>
              </a:spcBef>
            </a:pPr>
            <a:r>
              <a:rPr dirty="0" sz="1000" spc="-5">
                <a:solidFill>
                  <a:srgbClr val="58595B"/>
                </a:solidFill>
                <a:latin typeface="Palatino Linotype"/>
                <a:cs typeface="Palatino Linotype"/>
              </a:rPr>
              <a:t>For </a:t>
            </a:r>
            <a:r>
              <a:rPr dirty="0" sz="1000" spc="-20">
                <a:solidFill>
                  <a:srgbClr val="58595B"/>
                </a:solidFill>
                <a:latin typeface="Palatino Linotype"/>
                <a:cs typeface="Palatino Linotype"/>
              </a:rPr>
              <a:t>nearly </a:t>
            </a:r>
            <a:r>
              <a:rPr dirty="0" sz="1000" spc="10">
                <a:solidFill>
                  <a:srgbClr val="58595B"/>
                </a:solidFill>
                <a:latin typeface="Palatino Linotype"/>
                <a:cs typeface="Palatino Linotype"/>
              </a:rPr>
              <a:t>a </a:t>
            </a:r>
            <a:r>
              <a:rPr dirty="0" sz="1000" spc="-20">
                <a:solidFill>
                  <a:srgbClr val="58595B"/>
                </a:solidFill>
                <a:latin typeface="Palatino Linotype"/>
                <a:cs typeface="Palatino Linotype"/>
              </a:rPr>
              <a:t>century, we’ve </a:t>
            </a:r>
            <a:r>
              <a:rPr dirty="0" sz="1000" spc="10">
                <a:solidFill>
                  <a:srgbClr val="58595B"/>
                </a:solidFill>
                <a:latin typeface="Palatino Linotype"/>
                <a:cs typeface="Palatino Linotype"/>
              </a:rPr>
              <a:t>combined </a:t>
            </a:r>
            <a:r>
              <a:rPr dirty="0" sz="1000" spc="-10">
                <a:solidFill>
                  <a:srgbClr val="58595B"/>
                </a:solidFill>
                <a:latin typeface="Palatino Linotype"/>
                <a:cs typeface="Palatino Linotype"/>
              </a:rPr>
              <a:t>masterful craftsmanship </a:t>
            </a:r>
            <a:r>
              <a:rPr dirty="0" sz="1000" spc="-50">
                <a:solidFill>
                  <a:srgbClr val="58595B"/>
                </a:solidFill>
                <a:latin typeface="Palatino Linotype"/>
                <a:cs typeface="Palatino Linotype"/>
              </a:rPr>
              <a:t>with 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fashion-forward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design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fine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furnishings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for the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home.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We’re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family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craftspeople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who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care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about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community,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environment, and</a:t>
            </a:r>
            <a:r>
              <a:rPr dirty="0" sz="1000" spc="1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5">
                <a:solidFill>
                  <a:srgbClr val="58595B"/>
                </a:solidFill>
                <a:latin typeface="Tahoma"/>
                <a:cs typeface="Tahoma"/>
              </a:rPr>
              <a:t>QUALITY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58595B"/>
                </a:solidFill>
                <a:latin typeface="Tahoma"/>
                <a:cs typeface="Tahoma"/>
              </a:rPr>
              <a:t>CRAFTSMANSHIP</a:t>
            </a:r>
            <a:endParaRPr sz="1200">
              <a:latin typeface="Tahoma"/>
              <a:cs typeface="Tahoma"/>
            </a:endParaRPr>
          </a:p>
          <a:p>
            <a:pPr algn="just" marL="12700" marR="225425">
              <a:lnSpc>
                <a:spcPts val="1700"/>
              </a:lnSpc>
              <a:spcBef>
                <a:spcPts val="100"/>
              </a:spcBef>
            </a:pP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part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DNA.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fabric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company,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woven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into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everything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do.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It’s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why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put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attention </a:t>
            </a:r>
            <a:r>
              <a:rPr dirty="0" sz="10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detail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first, second,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third.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75">
                <a:solidFill>
                  <a:srgbClr val="58595B"/>
                </a:solidFill>
                <a:latin typeface="Tahoma"/>
                <a:cs typeface="Tahoma"/>
              </a:rPr>
              <a:t>STYLISH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SELECTION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25">
                <a:solidFill>
                  <a:srgbClr val="58595B"/>
                </a:solidFill>
                <a:latin typeface="Palatino Linotype"/>
                <a:cs typeface="Palatino Linotype"/>
              </a:rPr>
              <a:t>Choose </a:t>
            </a:r>
            <a:r>
              <a:rPr dirty="0" sz="1000" spc="-25">
                <a:solidFill>
                  <a:srgbClr val="58595B"/>
                </a:solidFill>
                <a:latin typeface="Palatino Linotype"/>
                <a:cs typeface="Palatino Linotype"/>
              </a:rPr>
              <a:t>from </a:t>
            </a:r>
            <a:r>
              <a:rPr dirty="0" sz="1000" spc="10">
                <a:solidFill>
                  <a:srgbClr val="58595B"/>
                </a:solidFill>
                <a:latin typeface="Palatino Linotype"/>
                <a:cs typeface="Palatino Linotype"/>
              </a:rPr>
              <a:t>a </a:t>
            </a:r>
            <a:r>
              <a:rPr dirty="0" sz="1000" spc="-25">
                <a:solidFill>
                  <a:srgbClr val="58595B"/>
                </a:solidFill>
                <a:latin typeface="Palatino Linotype"/>
                <a:cs typeface="Palatino Linotype"/>
              </a:rPr>
              <a:t>wide </a:t>
            </a:r>
            <a:r>
              <a:rPr dirty="0" sz="1000" spc="-30">
                <a:solidFill>
                  <a:srgbClr val="58595B"/>
                </a:solidFill>
                <a:latin typeface="Palatino Linotype"/>
                <a:cs typeface="Palatino Linotype"/>
              </a:rPr>
              <a:t>variety </a:t>
            </a:r>
            <a:r>
              <a:rPr dirty="0" sz="1000" spc="0">
                <a:solidFill>
                  <a:srgbClr val="58595B"/>
                </a:solidFill>
                <a:latin typeface="Palatino Linotype"/>
                <a:cs typeface="Palatino Linotype"/>
              </a:rPr>
              <a:t>of fashionable </a:t>
            </a:r>
            <a:r>
              <a:rPr dirty="0" sz="1000" spc="-10">
                <a:solidFill>
                  <a:srgbClr val="58595B"/>
                </a:solidFill>
                <a:latin typeface="Palatino Linotype"/>
                <a:cs typeface="Palatino Linotype"/>
              </a:rPr>
              <a:t>style </a:t>
            </a:r>
            <a:r>
              <a:rPr dirty="0" sz="1000">
                <a:solidFill>
                  <a:srgbClr val="58595B"/>
                </a:solidFill>
                <a:latin typeface="Palatino Linotype"/>
                <a:cs typeface="Palatino Linotype"/>
              </a:rPr>
              <a:t>and </a:t>
            </a:r>
            <a:r>
              <a:rPr dirty="0" sz="1000" spc="0">
                <a:solidFill>
                  <a:srgbClr val="58595B"/>
                </a:solidFill>
                <a:latin typeface="Palatino Linotype"/>
                <a:cs typeface="Palatino Linotype"/>
              </a:rPr>
              <a:t>comfort </a:t>
            </a:r>
            <a:r>
              <a:rPr dirty="0" sz="1000" spc="-15">
                <a:solidFill>
                  <a:srgbClr val="58595B"/>
                </a:solidFill>
                <a:latin typeface="Palatino Linotype"/>
                <a:cs typeface="Palatino Linotype"/>
              </a:rPr>
              <a:t>for </a:t>
            </a:r>
            <a:r>
              <a:rPr dirty="0" sz="1000" spc="15">
                <a:solidFill>
                  <a:srgbClr val="58595B"/>
                </a:solidFill>
                <a:latin typeface="Palatino Linotype"/>
                <a:cs typeface="Palatino Linotype"/>
              </a:rPr>
              <a:t>the</a:t>
            </a:r>
            <a:r>
              <a:rPr dirty="0" sz="1000" spc="30">
                <a:solidFill>
                  <a:srgbClr val="58595B"/>
                </a:solidFill>
                <a:latin typeface="Palatino Linotype"/>
                <a:cs typeface="Palatino Linotype"/>
              </a:rPr>
              <a:t> </a:t>
            </a:r>
            <a:r>
              <a:rPr dirty="0" sz="1000" spc="-35">
                <a:solidFill>
                  <a:srgbClr val="58595B"/>
                </a:solidFill>
                <a:latin typeface="Palatino Linotype"/>
                <a:cs typeface="Palatino Linotype"/>
              </a:rPr>
              <a:t>living</a:t>
            </a:r>
            <a:endParaRPr sz="1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room,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dining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room,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everywhere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dirty="0" sz="10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between.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80">
                <a:solidFill>
                  <a:srgbClr val="58595B"/>
                </a:solidFill>
                <a:latin typeface="Tahoma"/>
                <a:cs typeface="Tahoma"/>
              </a:rPr>
              <a:t>DEDICATED</a:t>
            </a:r>
            <a:r>
              <a:rPr dirty="0" sz="1200" spc="-5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58595B"/>
                </a:solidFill>
                <a:latin typeface="Tahoma"/>
                <a:cs typeface="Tahoma"/>
              </a:rPr>
              <a:t>SERVICE</a:t>
            </a:r>
            <a:endParaRPr sz="1200">
              <a:latin typeface="Tahoma"/>
              <a:cs typeface="Tahoma"/>
            </a:endParaRPr>
          </a:p>
          <a:p>
            <a:pPr marL="12700" marR="81280">
              <a:lnSpc>
                <a:spcPts val="1700"/>
              </a:lnSpc>
              <a:spcBef>
                <a:spcPts val="100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make </a:t>
            </a:r>
            <a:r>
              <a:rPr dirty="0" sz="1000" spc="30">
                <a:solidFill>
                  <a:srgbClr val="58595B"/>
                </a:solidFill>
                <a:latin typeface="Arial"/>
                <a:cs typeface="Arial"/>
              </a:rPr>
              <a:t>it </a:t>
            </a:r>
            <a:r>
              <a:rPr dirty="0" sz="1000" spc="-35">
                <a:solidFill>
                  <a:srgbClr val="58595B"/>
                </a:solidFill>
                <a:latin typeface="Arial"/>
                <a:cs typeface="Arial"/>
              </a:rPr>
              <a:t>easy 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you. Quality,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value, style,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comfort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delivered in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timely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fashion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people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who</a:t>
            </a:r>
            <a:r>
              <a:rPr dirty="0" sz="1000" spc="-4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care.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2153" y="767892"/>
            <a:ext cx="1958975" cy="1221105"/>
          </a:xfrm>
          <a:custGeom>
            <a:avLst/>
            <a:gdLst/>
            <a:ahLst/>
            <a:cxnLst/>
            <a:rect l="l" t="t" r="r" b="b"/>
            <a:pathLst>
              <a:path w="1958975" h="1221105">
                <a:moveTo>
                  <a:pt x="0" y="1220724"/>
                </a:moveTo>
                <a:lnTo>
                  <a:pt x="1958949" y="1220724"/>
                </a:lnTo>
                <a:lnTo>
                  <a:pt x="1958949" y="0"/>
                </a:lnTo>
                <a:lnTo>
                  <a:pt x="0" y="0"/>
                </a:lnTo>
                <a:lnTo>
                  <a:pt x="0" y="1220724"/>
                </a:lnTo>
                <a:close/>
              </a:path>
            </a:pathLst>
          </a:custGeom>
          <a:ln w="13957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1789" y="686701"/>
            <a:ext cx="1179830" cy="196215"/>
          </a:xfrm>
          <a:custGeom>
            <a:avLst/>
            <a:gdLst/>
            <a:ahLst/>
            <a:cxnLst/>
            <a:rect l="l" t="t" r="r" b="b"/>
            <a:pathLst>
              <a:path w="1179829" h="196215">
                <a:moveTo>
                  <a:pt x="0" y="195973"/>
                </a:moveTo>
                <a:lnTo>
                  <a:pt x="1179677" y="195973"/>
                </a:lnTo>
                <a:lnTo>
                  <a:pt x="1179677" y="0"/>
                </a:lnTo>
                <a:lnTo>
                  <a:pt x="0" y="0"/>
                </a:lnTo>
                <a:lnTo>
                  <a:pt x="0" y="195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9087" y="1101620"/>
            <a:ext cx="1235710" cy="5327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00" spc="350">
                <a:solidFill>
                  <a:srgbClr val="58595B"/>
                </a:solidFill>
                <a:latin typeface="Calibri"/>
                <a:cs typeface="Calibri"/>
              </a:rPr>
              <a:t>STYLE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198" y="1012959"/>
            <a:ext cx="118935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40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1050" spc="5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1050" spc="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10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105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198" y="1563002"/>
            <a:ext cx="1209040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0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1050" spc="85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1050" spc="25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85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105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9211" y="2128716"/>
            <a:ext cx="393890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Tahoma"/>
                <a:cs typeface="Tahoma"/>
              </a:rPr>
              <a:t>EVER </a:t>
            </a:r>
            <a:r>
              <a:rPr dirty="0" sz="1100" spc="60">
                <a:solidFill>
                  <a:srgbClr val="58595B"/>
                </a:solidFill>
                <a:latin typeface="Tahoma"/>
                <a:cs typeface="Tahoma"/>
              </a:rPr>
              <a:t>YTHING </a:t>
            </a:r>
            <a:r>
              <a:rPr dirty="0" sz="1100">
                <a:solidFill>
                  <a:srgbClr val="58595B"/>
                </a:solidFill>
                <a:latin typeface="Tahoma"/>
                <a:cs typeface="Tahoma"/>
              </a:rPr>
              <a:t>WE </a:t>
            </a:r>
            <a:r>
              <a:rPr dirty="0" sz="1100" spc="40">
                <a:solidFill>
                  <a:srgbClr val="58595B"/>
                </a:solidFill>
                <a:latin typeface="Tahoma"/>
                <a:cs typeface="Tahoma"/>
              </a:rPr>
              <a:t>DO </a:t>
            </a:r>
            <a:r>
              <a:rPr dirty="0" sz="1100" spc="-10">
                <a:solidFill>
                  <a:srgbClr val="58595B"/>
                </a:solidFill>
                <a:latin typeface="Tahoma"/>
                <a:cs typeface="Tahoma"/>
              </a:rPr>
              <a:t>STARTS </a:t>
            </a:r>
            <a:r>
              <a:rPr dirty="0" sz="1100" spc="90">
                <a:solidFill>
                  <a:srgbClr val="58595B"/>
                </a:solidFill>
                <a:latin typeface="Tahoma"/>
                <a:cs typeface="Tahoma"/>
              </a:rPr>
              <a:t>AND </a:t>
            </a:r>
            <a:r>
              <a:rPr dirty="0" sz="1100" spc="-5">
                <a:solidFill>
                  <a:srgbClr val="58595B"/>
                </a:solidFill>
                <a:latin typeface="Tahoma"/>
                <a:cs typeface="Tahoma"/>
              </a:rPr>
              <a:t>FINISHES </a:t>
            </a:r>
            <a:r>
              <a:rPr dirty="0" sz="1100" spc="5">
                <a:solidFill>
                  <a:srgbClr val="58595B"/>
                </a:solidFill>
                <a:latin typeface="Tahoma"/>
                <a:cs typeface="Tahoma"/>
              </a:rPr>
              <a:t>WITH</a:t>
            </a:r>
            <a:r>
              <a:rPr dirty="0" sz="1100" spc="-2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100" spc="90">
                <a:solidFill>
                  <a:srgbClr val="58595B"/>
                </a:solidFill>
                <a:latin typeface="Tahoma"/>
                <a:cs typeface="Tahoma"/>
              </a:rPr>
              <a:t>YOU.</a:t>
            </a:r>
            <a:r>
              <a:rPr dirty="0" sz="1100" spc="-2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06250" y="2784094"/>
            <a:ext cx="2166150" cy="2066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9147" y="2784094"/>
            <a:ext cx="3211525" cy="2066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8" y="2784094"/>
            <a:ext cx="2148878" cy="2066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3435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7332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0050" y="9496516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874" y="9496516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50" y="438774"/>
            <a:ext cx="11861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28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SOFA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0800" y="1449250"/>
            <a:ext cx="4876799" cy="227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0742" y="4224218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05651" y="4224218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6482" y="4092631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7688" y="4063105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17688" y="4063105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3" y="-4762"/>
                </a:moveTo>
                <a:lnTo>
                  <a:pt x="253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44759" y="3983063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17542" y="4134548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79595" y="3983063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7949" y="4089171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4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13695" y="4037329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5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2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899" y="431"/>
                </a:lnTo>
                <a:lnTo>
                  <a:pt x="724027" y="380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6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7542" y="3983037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10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4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2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1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47723" y="4092625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81746" y="4092625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22526" y="412753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22526" y="4092625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82874" y="39435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413695" y="3932099"/>
          <a:ext cx="398208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2085"/>
              </a:tblGrid>
              <a:tr h="4400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2764-50 </a:t>
                      </a:r>
                      <a:r>
                        <a:rPr dirty="0" sz="8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SOFA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92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7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20”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throw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application. 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7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381710" y="5257800"/>
            <a:ext cx="4581842" cy="2615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39979" y="8355527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4887" y="8355527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15718" y="8223942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16925" y="819441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16925" y="8194416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3" y="-4762"/>
                </a:moveTo>
                <a:lnTo>
                  <a:pt x="253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43996" y="8114371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16779" y="8265857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0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78832" y="8114371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17185" y="8220480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5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70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12932" y="8168638"/>
            <a:ext cx="769620" cy="179705"/>
          </a:xfrm>
          <a:custGeom>
            <a:avLst/>
            <a:gdLst/>
            <a:ahLst/>
            <a:cxnLst/>
            <a:rect l="l" t="t" r="r" b="b"/>
            <a:pathLst>
              <a:path w="769619" h="179704">
                <a:moveTo>
                  <a:pt x="769543" y="14998"/>
                </a:moveTo>
                <a:lnTo>
                  <a:pt x="769543" y="164287"/>
                </a:lnTo>
                <a:lnTo>
                  <a:pt x="769543" y="172567"/>
                </a:lnTo>
                <a:lnTo>
                  <a:pt x="762635" y="179285"/>
                </a:lnTo>
                <a:lnTo>
                  <a:pt x="754164" y="179285"/>
                </a:lnTo>
                <a:lnTo>
                  <a:pt x="15455" y="179285"/>
                </a:lnTo>
                <a:lnTo>
                  <a:pt x="6946" y="179285"/>
                </a:lnTo>
                <a:lnTo>
                  <a:pt x="0" y="172567"/>
                </a:lnTo>
                <a:lnTo>
                  <a:pt x="0" y="164287"/>
                </a:lnTo>
                <a:lnTo>
                  <a:pt x="0" y="14998"/>
                </a:lnTo>
                <a:lnTo>
                  <a:pt x="0" y="6718"/>
                </a:lnTo>
                <a:lnTo>
                  <a:pt x="6946" y="0"/>
                </a:lnTo>
                <a:lnTo>
                  <a:pt x="15455" y="0"/>
                </a:lnTo>
                <a:lnTo>
                  <a:pt x="41922" y="0"/>
                </a:lnTo>
                <a:lnTo>
                  <a:pt x="50469" y="0"/>
                </a:lnTo>
                <a:lnTo>
                  <a:pt x="57378" y="6718"/>
                </a:lnTo>
                <a:lnTo>
                  <a:pt x="57378" y="14998"/>
                </a:lnTo>
                <a:lnTo>
                  <a:pt x="57378" y="51841"/>
                </a:lnTo>
                <a:lnTo>
                  <a:pt x="33693" y="51841"/>
                </a:lnTo>
                <a:lnTo>
                  <a:pt x="33693" y="126822"/>
                </a:lnTo>
                <a:lnTo>
                  <a:pt x="737844" y="126822"/>
                </a:lnTo>
                <a:lnTo>
                  <a:pt x="737844" y="51841"/>
                </a:lnTo>
                <a:lnTo>
                  <a:pt x="712177" y="51841"/>
                </a:lnTo>
                <a:lnTo>
                  <a:pt x="712177" y="14986"/>
                </a:lnTo>
                <a:lnTo>
                  <a:pt x="712177" y="10845"/>
                </a:lnTo>
                <a:lnTo>
                  <a:pt x="713905" y="7124"/>
                </a:lnTo>
                <a:lnTo>
                  <a:pt x="716711" y="4394"/>
                </a:lnTo>
                <a:lnTo>
                  <a:pt x="717422" y="3695"/>
                </a:lnTo>
                <a:lnTo>
                  <a:pt x="718185" y="3073"/>
                </a:lnTo>
                <a:lnTo>
                  <a:pt x="719010" y="2552"/>
                </a:lnTo>
                <a:lnTo>
                  <a:pt x="719924" y="1943"/>
                </a:lnTo>
                <a:lnTo>
                  <a:pt x="723899" y="431"/>
                </a:lnTo>
                <a:lnTo>
                  <a:pt x="724027" y="381"/>
                </a:lnTo>
                <a:lnTo>
                  <a:pt x="724179" y="355"/>
                </a:lnTo>
                <a:lnTo>
                  <a:pt x="724331" y="355"/>
                </a:lnTo>
                <a:lnTo>
                  <a:pt x="725411" y="127"/>
                </a:lnTo>
                <a:lnTo>
                  <a:pt x="726503" y="0"/>
                </a:lnTo>
                <a:lnTo>
                  <a:pt x="727621" y="0"/>
                </a:lnTo>
                <a:lnTo>
                  <a:pt x="754164" y="0"/>
                </a:lnTo>
                <a:lnTo>
                  <a:pt x="762635" y="0"/>
                </a:lnTo>
                <a:lnTo>
                  <a:pt x="769543" y="6718"/>
                </a:lnTo>
                <a:lnTo>
                  <a:pt x="769543" y="14998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16779" y="8114346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09">
                <a:moveTo>
                  <a:pt x="234403" y="22313"/>
                </a:moveTo>
                <a:lnTo>
                  <a:pt x="234403" y="54267"/>
                </a:lnTo>
                <a:lnTo>
                  <a:pt x="223774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4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8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8" y="106108"/>
                </a:lnTo>
                <a:lnTo>
                  <a:pt x="508" y="118986"/>
                </a:lnTo>
                <a:lnTo>
                  <a:pt x="508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2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1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5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46961" y="8223936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80984" y="8223936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21764" y="825884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21764" y="8223936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82112" y="804003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82455" y="8349064"/>
            <a:ext cx="45720" cy="41910"/>
          </a:xfrm>
          <a:custGeom>
            <a:avLst/>
            <a:gdLst/>
            <a:ahLst/>
            <a:cxnLst/>
            <a:rect l="l" t="t" r="r" b="b"/>
            <a:pathLst>
              <a:path w="45720" h="41909">
                <a:moveTo>
                  <a:pt x="45351" y="0"/>
                </a:moveTo>
                <a:lnTo>
                  <a:pt x="37553" y="41503"/>
                </a:lnTo>
                <a:lnTo>
                  <a:pt x="6400" y="41503"/>
                </a:lnTo>
                <a:lnTo>
                  <a:pt x="0" y="0"/>
                </a:lnTo>
                <a:lnTo>
                  <a:pt x="4535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73564" y="8349064"/>
            <a:ext cx="45720" cy="41910"/>
          </a:xfrm>
          <a:custGeom>
            <a:avLst/>
            <a:gdLst/>
            <a:ahLst/>
            <a:cxnLst/>
            <a:rect l="l" t="t" r="r" b="b"/>
            <a:pathLst>
              <a:path w="45720" h="41909">
                <a:moveTo>
                  <a:pt x="45377" y="0"/>
                </a:moveTo>
                <a:lnTo>
                  <a:pt x="37579" y="41503"/>
                </a:lnTo>
                <a:lnTo>
                  <a:pt x="6400" y="41503"/>
                </a:lnTo>
                <a:lnTo>
                  <a:pt x="0" y="0"/>
                </a:lnTo>
                <a:lnTo>
                  <a:pt x="45377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87205" y="8114369"/>
            <a:ext cx="217170" cy="106680"/>
          </a:xfrm>
          <a:custGeom>
            <a:avLst/>
            <a:gdLst/>
            <a:ahLst/>
            <a:cxnLst/>
            <a:rect l="l" t="t" r="r" b="b"/>
            <a:pathLst>
              <a:path w="217170" h="106679">
                <a:moveTo>
                  <a:pt x="217106" y="22402"/>
                </a:moveTo>
                <a:lnTo>
                  <a:pt x="217106" y="106641"/>
                </a:lnTo>
                <a:lnTo>
                  <a:pt x="26835" y="106641"/>
                </a:lnTo>
                <a:lnTo>
                  <a:pt x="26835" y="69684"/>
                </a:lnTo>
                <a:lnTo>
                  <a:pt x="26835" y="60096"/>
                </a:lnTo>
                <a:lnTo>
                  <a:pt x="19392" y="52247"/>
                </a:lnTo>
                <a:lnTo>
                  <a:pt x="10299" y="52247"/>
                </a:lnTo>
                <a:lnTo>
                  <a:pt x="0" y="52247"/>
                </a:lnTo>
                <a:lnTo>
                  <a:pt x="0" y="22428"/>
                </a:lnTo>
                <a:lnTo>
                  <a:pt x="1676" y="13721"/>
                </a:lnTo>
                <a:lnTo>
                  <a:pt x="6243" y="6589"/>
                </a:lnTo>
                <a:lnTo>
                  <a:pt x="13003" y="1770"/>
                </a:lnTo>
                <a:lnTo>
                  <a:pt x="21259" y="0"/>
                </a:lnTo>
                <a:lnTo>
                  <a:pt x="195846" y="0"/>
                </a:lnTo>
                <a:lnTo>
                  <a:pt x="204099" y="1766"/>
                </a:lnTo>
                <a:lnTo>
                  <a:pt x="210853" y="6577"/>
                </a:lnTo>
                <a:lnTo>
                  <a:pt x="215418" y="13699"/>
                </a:lnTo>
                <a:lnTo>
                  <a:pt x="217106" y="22402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59125" y="833860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5138" y="10464"/>
                </a:moveTo>
                <a:lnTo>
                  <a:pt x="13627" y="10464"/>
                </a:lnTo>
                <a:lnTo>
                  <a:pt x="7277" y="10464"/>
                </a:lnTo>
                <a:lnTo>
                  <a:pt x="1841" y="6083"/>
                </a:lnTo>
                <a:lnTo>
                  <a:pt x="0" y="0"/>
                </a:lnTo>
                <a:lnTo>
                  <a:pt x="2552" y="6159"/>
                </a:lnTo>
                <a:lnTo>
                  <a:pt x="8382" y="10464"/>
                </a:lnTo>
                <a:lnTo>
                  <a:pt x="15138" y="10464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04312" y="8114343"/>
            <a:ext cx="217170" cy="156845"/>
          </a:xfrm>
          <a:custGeom>
            <a:avLst/>
            <a:gdLst/>
            <a:ahLst/>
            <a:cxnLst/>
            <a:rect l="l" t="t" r="r" b="b"/>
            <a:pathLst>
              <a:path w="217170" h="156845">
                <a:moveTo>
                  <a:pt x="217106" y="22428"/>
                </a:moveTo>
                <a:lnTo>
                  <a:pt x="217106" y="52273"/>
                </a:lnTo>
                <a:lnTo>
                  <a:pt x="209689" y="52273"/>
                </a:lnTo>
                <a:lnTo>
                  <a:pt x="203060" y="52273"/>
                </a:lnTo>
                <a:lnTo>
                  <a:pt x="197319" y="56464"/>
                </a:lnTo>
                <a:lnTo>
                  <a:pt x="194690" y="62433"/>
                </a:lnTo>
                <a:lnTo>
                  <a:pt x="194576" y="62636"/>
                </a:lnTo>
                <a:lnTo>
                  <a:pt x="194513" y="62864"/>
                </a:lnTo>
                <a:lnTo>
                  <a:pt x="194411" y="63055"/>
                </a:lnTo>
                <a:lnTo>
                  <a:pt x="193497" y="65023"/>
                </a:lnTo>
                <a:lnTo>
                  <a:pt x="192976" y="67246"/>
                </a:lnTo>
                <a:lnTo>
                  <a:pt x="192976" y="69608"/>
                </a:lnTo>
                <a:lnTo>
                  <a:pt x="192976" y="106641"/>
                </a:lnTo>
                <a:lnTo>
                  <a:pt x="469" y="106641"/>
                </a:lnTo>
                <a:lnTo>
                  <a:pt x="469" y="119570"/>
                </a:lnTo>
                <a:lnTo>
                  <a:pt x="469" y="119938"/>
                </a:lnTo>
                <a:lnTo>
                  <a:pt x="431" y="120319"/>
                </a:lnTo>
                <a:lnTo>
                  <a:pt x="355" y="120662"/>
                </a:lnTo>
                <a:lnTo>
                  <a:pt x="355" y="156463"/>
                </a:lnTo>
                <a:lnTo>
                  <a:pt x="139" y="155092"/>
                </a:lnTo>
                <a:lnTo>
                  <a:pt x="0" y="153695"/>
                </a:lnTo>
                <a:lnTo>
                  <a:pt x="0" y="152260"/>
                </a:lnTo>
                <a:lnTo>
                  <a:pt x="0" y="22428"/>
                </a:lnTo>
                <a:lnTo>
                  <a:pt x="1676" y="13721"/>
                </a:lnTo>
                <a:lnTo>
                  <a:pt x="6243" y="6589"/>
                </a:lnTo>
                <a:lnTo>
                  <a:pt x="13003" y="1770"/>
                </a:lnTo>
                <a:lnTo>
                  <a:pt x="21259" y="0"/>
                </a:lnTo>
                <a:lnTo>
                  <a:pt x="195846" y="0"/>
                </a:lnTo>
                <a:lnTo>
                  <a:pt x="204113" y="1770"/>
                </a:lnTo>
                <a:lnTo>
                  <a:pt x="210872" y="6589"/>
                </a:lnTo>
                <a:lnTo>
                  <a:pt x="215433" y="13721"/>
                </a:lnTo>
                <a:lnTo>
                  <a:pt x="217106" y="22428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15104" y="8223936"/>
            <a:ext cx="186055" cy="69850"/>
          </a:xfrm>
          <a:custGeom>
            <a:avLst/>
            <a:gdLst/>
            <a:ahLst/>
            <a:cxnLst/>
            <a:rect l="l" t="t" r="r" b="b"/>
            <a:pathLst>
              <a:path w="186054" h="69850">
                <a:moveTo>
                  <a:pt x="185661" y="69811"/>
                </a:moveTo>
                <a:lnTo>
                  <a:pt x="0" y="69811"/>
                </a:lnTo>
                <a:lnTo>
                  <a:pt x="0" y="0"/>
                </a:lnTo>
                <a:lnTo>
                  <a:pt x="185661" y="0"/>
                </a:lnTo>
                <a:lnTo>
                  <a:pt x="185661" y="69811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04487" y="8223942"/>
            <a:ext cx="1270" cy="26670"/>
          </a:xfrm>
          <a:custGeom>
            <a:avLst/>
            <a:gdLst/>
            <a:ahLst/>
            <a:cxnLst/>
            <a:rect l="l" t="t" r="r" b="b"/>
            <a:pathLst>
              <a:path w="1270" h="26670">
                <a:moveTo>
                  <a:pt x="787" y="0"/>
                </a:moveTo>
                <a:lnTo>
                  <a:pt x="787" y="6896"/>
                </a:lnTo>
                <a:lnTo>
                  <a:pt x="787" y="7099"/>
                </a:lnTo>
                <a:lnTo>
                  <a:pt x="711" y="7289"/>
                </a:lnTo>
                <a:lnTo>
                  <a:pt x="596" y="7480"/>
                </a:lnTo>
                <a:lnTo>
                  <a:pt x="596" y="26619"/>
                </a:lnTo>
                <a:lnTo>
                  <a:pt x="241" y="25882"/>
                </a:lnTo>
                <a:lnTo>
                  <a:pt x="0" y="25133"/>
                </a:lnTo>
                <a:lnTo>
                  <a:pt x="0" y="24358"/>
                </a:lnTo>
                <a:lnTo>
                  <a:pt x="0" y="0"/>
                </a:lnTo>
                <a:lnTo>
                  <a:pt x="787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57867" y="8168054"/>
            <a:ext cx="496570" cy="180340"/>
          </a:xfrm>
          <a:custGeom>
            <a:avLst/>
            <a:gdLst/>
            <a:ahLst/>
            <a:cxnLst/>
            <a:rect l="l" t="t" r="r" b="b"/>
            <a:pathLst>
              <a:path w="496570" h="180340">
                <a:moveTo>
                  <a:pt x="48907" y="0"/>
                </a:moveTo>
                <a:lnTo>
                  <a:pt x="7442" y="0"/>
                </a:lnTo>
                <a:lnTo>
                  <a:pt x="0" y="7734"/>
                </a:lnTo>
                <a:lnTo>
                  <a:pt x="0" y="165087"/>
                </a:lnTo>
                <a:lnTo>
                  <a:pt x="469" y="167360"/>
                </a:lnTo>
                <a:lnTo>
                  <a:pt x="3949" y="175615"/>
                </a:lnTo>
                <a:lnTo>
                  <a:pt x="9791" y="179870"/>
                </a:lnTo>
                <a:lnTo>
                  <a:pt x="489000" y="179870"/>
                </a:lnTo>
                <a:lnTo>
                  <a:pt x="496442" y="172135"/>
                </a:lnTo>
                <a:lnTo>
                  <a:pt x="496442" y="127901"/>
                </a:lnTo>
                <a:lnTo>
                  <a:pt x="56349" y="127901"/>
                </a:lnTo>
                <a:lnTo>
                  <a:pt x="56349" y="7734"/>
                </a:lnTo>
                <a:lnTo>
                  <a:pt x="48907" y="0"/>
                </a:lnTo>
                <a:close/>
              </a:path>
              <a:path w="496570" h="180340">
                <a:moveTo>
                  <a:pt x="489000" y="0"/>
                </a:moveTo>
                <a:lnTo>
                  <a:pt x="449999" y="0"/>
                </a:lnTo>
                <a:lnTo>
                  <a:pt x="444245" y="4127"/>
                </a:lnTo>
                <a:lnTo>
                  <a:pt x="441629" y="10020"/>
                </a:lnTo>
                <a:lnTo>
                  <a:pt x="441502" y="10223"/>
                </a:lnTo>
                <a:lnTo>
                  <a:pt x="441439" y="10439"/>
                </a:lnTo>
                <a:lnTo>
                  <a:pt x="441337" y="10642"/>
                </a:lnTo>
                <a:lnTo>
                  <a:pt x="440537" y="12674"/>
                </a:lnTo>
                <a:lnTo>
                  <a:pt x="440093" y="14884"/>
                </a:lnTo>
                <a:lnTo>
                  <a:pt x="440093" y="127901"/>
                </a:lnTo>
                <a:lnTo>
                  <a:pt x="496442" y="127901"/>
                </a:lnTo>
                <a:lnTo>
                  <a:pt x="496442" y="7734"/>
                </a:lnTo>
                <a:lnTo>
                  <a:pt x="48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57867" y="8168054"/>
            <a:ext cx="496570" cy="180340"/>
          </a:xfrm>
          <a:custGeom>
            <a:avLst/>
            <a:gdLst/>
            <a:ahLst/>
            <a:cxnLst/>
            <a:rect l="l" t="t" r="r" b="b"/>
            <a:pathLst>
              <a:path w="496570" h="180340">
                <a:moveTo>
                  <a:pt x="496442" y="17195"/>
                </a:moveTo>
                <a:lnTo>
                  <a:pt x="496442" y="162674"/>
                </a:lnTo>
                <a:lnTo>
                  <a:pt x="496442" y="172135"/>
                </a:lnTo>
                <a:lnTo>
                  <a:pt x="489000" y="179870"/>
                </a:lnTo>
                <a:lnTo>
                  <a:pt x="479894" y="179870"/>
                </a:lnTo>
                <a:lnTo>
                  <a:pt x="16548" y="179870"/>
                </a:lnTo>
                <a:lnTo>
                  <a:pt x="9791" y="179870"/>
                </a:lnTo>
                <a:lnTo>
                  <a:pt x="3949" y="175615"/>
                </a:lnTo>
                <a:lnTo>
                  <a:pt x="1396" y="169557"/>
                </a:lnTo>
                <a:lnTo>
                  <a:pt x="469" y="167360"/>
                </a:lnTo>
                <a:lnTo>
                  <a:pt x="0" y="165087"/>
                </a:lnTo>
                <a:lnTo>
                  <a:pt x="0" y="162674"/>
                </a:lnTo>
                <a:lnTo>
                  <a:pt x="0" y="17195"/>
                </a:lnTo>
                <a:lnTo>
                  <a:pt x="0" y="7734"/>
                </a:lnTo>
                <a:lnTo>
                  <a:pt x="7442" y="0"/>
                </a:lnTo>
                <a:lnTo>
                  <a:pt x="16548" y="0"/>
                </a:lnTo>
                <a:lnTo>
                  <a:pt x="39801" y="0"/>
                </a:lnTo>
                <a:lnTo>
                  <a:pt x="48907" y="0"/>
                </a:lnTo>
                <a:lnTo>
                  <a:pt x="56349" y="7734"/>
                </a:lnTo>
                <a:lnTo>
                  <a:pt x="56349" y="17195"/>
                </a:lnTo>
                <a:lnTo>
                  <a:pt x="56349" y="127901"/>
                </a:lnTo>
                <a:lnTo>
                  <a:pt x="440093" y="127901"/>
                </a:lnTo>
                <a:lnTo>
                  <a:pt x="440093" y="17195"/>
                </a:lnTo>
                <a:lnTo>
                  <a:pt x="440093" y="14884"/>
                </a:lnTo>
                <a:lnTo>
                  <a:pt x="440537" y="12674"/>
                </a:lnTo>
                <a:lnTo>
                  <a:pt x="441337" y="10642"/>
                </a:lnTo>
                <a:lnTo>
                  <a:pt x="441439" y="10439"/>
                </a:lnTo>
                <a:lnTo>
                  <a:pt x="441502" y="10223"/>
                </a:lnTo>
                <a:lnTo>
                  <a:pt x="441629" y="10020"/>
                </a:lnTo>
                <a:lnTo>
                  <a:pt x="444245" y="4127"/>
                </a:lnTo>
                <a:lnTo>
                  <a:pt x="449999" y="0"/>
                </a:lnTo>
                <a:lnTo>
                  <a:pt x="456641" y="0"/>
                </a:lnTo>
                <a:lnTo>
                  <a:pt x="479894" y="0"/>
                </a:lnTo>
                <a:lnTo>
                  <a:pt x="489000" y="0"/>
                </a:lnTo>
                <a:lnTo>
                  <a:pt x="496442" y="7734"/>
                </a:lnTo>
                <a:lnTo>
                  <a:pt x="496442" y="17195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08886" y="822202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506" y="0"/>
                </a:lnTo>
              </a:path>
            </a:pathLst>
          </a:custGeom>
          <a:ln w="38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97195" y="8180735"/>
            <a:ext cx="635" cy="39370"/>
          </a:xfrm>
          <a:custGeom>
            <a:avLst/>
            <a:gdLst/>
            <a:ahLst/>
            <a:cxnLst/>
            <a:rect l="l" t="t" r="r" b="b"/>
            <a:pathLst>
              <a:path w="635" h="39370">
                <a:moveTo>
                  <a:pt x="0" y="39370"/>
                </a:moveTo>
                <a:lnTo>
                  <a:pt x="207" y="39370"/>
                </a:lnTo>
                <a:lnTo>
                  <a:pt x="207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97414" y="8179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69"/>
                </a:moveTo>
                <a:lnTo>
                  <a:pt x="179" y="1269"/>
                </a:lnTo>
                <a:lnTo>
                  <a:pt x="17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98012" y="8176925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0" y="2540"/>
                </a:moveTo>
                <a:lnTo>
                  <a:pt x="101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08486" y="8176925"/>
            <a:ext cx="190500" cy="116839"/>
          </a:xfrm>
          <a:custGeom>
            <a:avLst/>
            <a:gdLst/>
            <a:ahLst/>
            <a:cxnLst/>
            <a:rect l="l" t="t" r="r" b="b"/>
            <a:pathLst>
              <a:path w="190500" h="116840">
                <a:moveTo>
                  <a:pt x="190119" y="0"/>
                </a:moveTo>
                <a:lnTo>
                  <a:pt x="189331" y="2032"/>
                </a:lnTo>
                <a:lnTo>
                  <a:pt x="188899" y="4229"/>
                </a:lnTo>
                <a:lnTo>
                  <a:pt x="188899" y="6527"/>
                </a:lnTo>
                <a:lnTo>
                  <a:pt x="188899" y="116827"/>
                </a:lnTo>
                <a:lnTo>
                  <a:pt x="0" y="116827"/>
                </a:lnTo>
                <a:lnTo>
                  <a:pt x="0" y="87604"/>
                </a:lnTo>
                <a:lnTo>
                  <a:pt x="0" y="89027"/>
                </a:lnTo>
                <a:lnTo>
                  <a:pt x="139" y="90398"/>
                </a:lnTo>
                <a:lnTo>
                  <a:pt x="342" y="91744"/>
                </a:lnTo>
                <a:lnTo>
                  <a:pt x="342" y="56578"/>
                </a:lnTo>
                <a:lnTo>
                  <a:pt x="419" y="56235"/>
                </a:lnTo>
                <a:lnTo>
                  <a:pt x="457" y="55867"/>
                </a:lnTo>
                <a:lnTo>
                  <a:pt x="457" y="55499"/>
                </a:lnTo>
                <a:lnTo>
                  <a:pt x="457" y="42799"/>
                </a:lnTo>
                <a:lnTo>
                  <a:pt x="188709" y="42799"/>
                </a:lnTo>
                <a:lnTo>
                  <a:pt x="188709" y="6438"/>
                </a:lnTo>
                <a:lnTo>
                  <a:pt x="188709" y="4114"/>
                </a:lnTo>
                <a:lnTo>
                  <a:pt x="189217" y="1930"/>
                </a:lnTo>
                <a:lnTo>
                  <a:pt x="190119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89704" y="826061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4769" y="0"/>
                </a:lnTo>
              </a:path>
            </a:pathLst>
          </a:custGeom>
          <a:ln w="733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89704" y="8223948"/>
            <a:ext cx="215265" cy="73660"/>
          </a:xfrm>
          <a:custGeom>
            <a:avLst/>
            <a:gdLst/>
            <a:ahLst/>
            <a:cxnLst/>
            <a:rect l="l" t="t" r="r" b="b"/>
            <a:pathLst>
              <a:path w="215264" h="73659">
                <a:moveTo>
                  <a:pt x="214769" y="73329"/>
                </a:moveTo>
                <a:lnTo>
                  <a:pt x="0" y="73329"/>
                </a:lnTo>
                <a:lnTo>
                  <a:pt x="0" y="0"/>
                </a:lnTo>
                <a:lnTo>
                  <a:pt x="214769" y="0"/>
                </a:lnTo>
                <a:lnTo>
                  <a:pt x="214769" y="73329"/>
                </a:lnTo>
                <a:close/>
              </a:path>
            </a:pathLst>
          </a:custGeom>
          <a:ln w="9524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03941" y="826061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535" y="0"/>
                </a:lnTo>
              </a:path>
            </a:pathLst>
          </a:custGeom>
          <a:ln w="733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03941" y="8223948"/>
            <a:ext cx="216535" cy="73660"/>
          </a:xfrm>
          <a:custGeom>
            <a:avLst/>
            <a:gdLst/>
            <a:ahLst/>
            <a:cxnLst/>
            <a:rect l="l" t="t" r="r" b="b"/>
            <a:pathLst>
              <a:path w="216535" h="73659">
                <a:moveTo>
                  <a:pt x="216535" y="73329"/>
                </a:moveTo>
                <a:lnTo>
                  <a:pt x="0" y="73329"/>
                </a:lnTo>
                <a:lnTo>
                  <a:pt x="0" y="0"/>
                </a:lnTo>
                <a:lnTo>
                  <a:pt x="216535" y="0"/>
                </a:lnTo>
                <a:lnTo>
                  <a:pt x="216535" y="73329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02554" y="804003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1412932" y="7982711"/>
          <a:ext cx="4799330" cy="86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355"/>
                <a:gridCol w="217805"/>
                <a:gridCol w="214630"/>
                <a:gridCol w="205105"/>
                <a:gridCol w="1703070"/>
              </a:tblGrid>
              <a:tr h="539115"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2734-50 </a:t>
                      </a:r>
                      <a:r>
                        <a:rPr dirty="0" sz="8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86.5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42.5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71.5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93959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3959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2734-70 </a:t>
                      </a:r>
                      <a:r>
                        <a:rPr dirty="0" sz="800" spc="-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LOVESEAT</a:t>
                      </a:r>
                      <a:r>
                        <a:rPr dirty="0" sz="800" spc="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63 | </a:t>
                      </a:r>
                      <a:r>
                        <a:rPr dirty="0" sz="700" spc="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42.5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3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700" spc="-1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21 |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700" spc="-5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800"/>
                </a:tc>
              </a:tr>
              <a:tr h="328930">
                <a:tc gridSpan="5">
                  <a:txBody>
                    <a:bodyPr/>
                    <a:lstStyle/>
                    <a:p>
                      <a:pPr marR="125095">
                        <a:lnSpc>
                          <a:spcPct val="114599"/>
                        </a:lnSpc>
                        <a:spcBef>
                          <a:spcPts val="259"/>
                        </a:spcBef>
                      </a:pPr>
                      <a:r>
                        <a:rPr dirty="0" sz="8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dirty="0" sz="8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loose </a:t>
                      </a:r>
                      <a:r>
                        <a:rPr dirty="0" sz="800" spc="-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8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cushions. </a:t>
                      </a:r>
                      <a:r>
                        <a:rPr dirty="0" sz="800" spc="-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18” </a:t>
                      </a:r>
                      <a:r>
                        <a:rPr dirty="0" sz="8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throw </a:t>
                      </a:r>
                      <a:r>
                        <a:rPr dirty="0" sz="8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pillows. </a:t>
                      </a:r>
                      <a:r>
                        <a:rPr dirty="0" sz="8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800" spc="-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800" spc="-4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leather/vinyl  </a:t>
                      </a:r>
                      <a:r>
                        <a:rPr dirty="0" sz="8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application. </a:t>
                      </a:r>
                      <a:r>
                        <a:rPr dirty="0" sz="800" spc="-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3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bench </a:t>
                      </a:r>
                      <a:r>
                        <a:rPr dirty="0" sz="8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seat:</a:t>
                      </a:r>
                      <a:r>
                        <a:rPr dirty="0" sz="800" spc="-8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2733-50.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68" y="859536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41732" y="0"/>
                </a:moveTo>
                <a:lnTo>
                  <a:pt x="96936" y="7226"/>
                </a:lnTo>
                <a:lnTo>
                  <a:pt x="58029" y="27347"/>
                </a:lnTo>
                <a:lnTo>
                  <a:pt x="27347" y="58029"/>
                </a:lnTo>
                <a:lnTo>
                  <a:pt x="7226" y="96936"/>
                </a:lnTo>
                <a:lnTo>
                  <a:pt x="0" y="141732"/>
                </a:lnTo>
                <a:lnTo>
                  <a:pt x="7226" y="186532"/>
                </a:lnTo>
                <a:lnTo>
                  <a:pt x="27347" y="225439"/>
                </a:lnTo>
                <a:lnTo>
                  <a:pt x="58029" y="256119"/>
                </a:lnTo>
                <a:lnTo>
                  <a:pt x="96936" y="276239"/>
                </a:lnTo>
                <a:lnTo>
                  <a:pt x="141732" y="283464"/>
                </a:lnTo>
                <a:lnTo>
                  <a:pt x="186527" y="276239"/>
                </a:lnTo>
                <a:lnTo>
                  <a:pt x="225434" y="256119"/>
                </a:lnTo>
                <a:lnTo>
                  <a:pt x="256116" y="225439"/>
                </a:lnTo>
                <a:lnTo>
                  <a:pt x="276237" y="186532"/>
                </a:lnTo>
                <a:lnTo>
                  <a:pt x="283464" y="141732"/>
                </a:lnTo>
                <a:lnTo>
                  <a:pt x="276237" y="96936"/>
                </a:lnTo>
                <a:lnTo>
                  <a:pt x="256116" y="58029"/>
                </a:lnTo>
                <a:lnTo>
                  <a:pt x="225434" y="27347"/>
                </a:lnTo>
                <a:lnTo>
                  <a:pt x="186527" y="7226"/>
                </a:lnTo>
                <a:lnTo>
                  <a:pt x="14173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5468" y="4888610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732" y="0"/>
                </a:moveTo>
                <a:lnTo>
                  <a:pt x="96936" y="7226"/>
                </a:lnTo>
                <a:lnTo>
                  <a:pt x="58029" y="27347"/>
                </a:lnTo>
                <a:lnTo>
                  <a:pt x="27347" y="58029"/>
                </a:lnTo>
                <a:lnTo>
                  <a:pt x="7226" y="96936"/>
                </a:lnTo>
                <a:lnTo>
                  <a:pt x="0" y="141731"/>
                </a:lnTo>
                <a:lnTo>
                  <a:pt x="7226" y="186532"/>
                </a:lnTo>
                <a:lnTo>
                  <a:pt x="27347" y="225439"/>
                </a:lnTo>
                <a:lnTo>
                  <a:pt x="58029" y="256119"/>
                </a:lnTo>
                <a:lnTo>
                  <a:pt x="96936" y="276239"/>
                </a:lnTo>
                <a:lnTo>
                  <a:pt x="141732" y="283463"/>
                </a:lnTo>
                <a:lnTo>
                  <a:pt x="186527" y="276239"/>
                </a:lnTo>
                <a:lnTo>
                  <a:pt x="225434" y="256119"/>
                </a:lnTo>
                <a:lnTo>
                  <a:pt x="256116" y="225439"/>
                </a:lnTo>
                <a:lnTo>
                  <a:pt x="276237" y="186532"/>
                </a:lnTo>
                <a:lnTo>
                  <a:pt x="283464" y="141731"/>
                </a:lnTo>
                <a:lnTo>
                  <a:pt x="276237" y="96936"/>
                </a:lnTo>
                <a:lnTo>
                  <a:pt x="256116" y="58029"/>
                </a:lnTo>
                <a:lnTo>
                  <a:pt x="225434" y="27347"/>
                </a:lnTo>
                <a:lnTo>
                  <a:pt x="186527" y="7226"/>
                </a:lnTo>
                <a:lnTo>
                  <a:pt x="14173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5468" y="9089135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732" y="0"/>
                </a:moveTo>
                <a:lnTo>
                  <a:pt x="96936" y="7226"/>
                </a:lnTo>
                <a:lnTo>
                  <a:pt x="58029" y="27347"/>
                </a:lnTo>
                <a:lnTo>
                  <a:pt x="27347" y="58029"/>
                </a:lnTo>
                <a:lnTo>
                  <a:pt x="7226" y="96936"/>
                </a:lnTo>
                <a:lnTo>
                  <a:pt x="0" y="141731"/>
                </a:lnTo>
                <a:lnTo>
                  <a:pt x="7226" y="186532"/>
                </a:lnTo>
                <a:lnTo>
                  <a:pt x="27347" y="225439"/>
                </a:lnTo>
                <a:lnTo>
                  <a:pt x="58029" y="256119"/>
                </a:lnTo>
                <a:lnTo>
                  <a:pt x="96936" y="276239"/>
                </a:lnTo>
                <a:lnTo>
                  <a:pt x="141732" y="283463"/>
                </a:lnTo>
                <a:lnTo>
                  <a:pt x="186527" y="276239"/>
                </a:lnTo>
                <a:lnTo>
                  <a:pt x="225434" y="256119"/>
                </a:lnTo>
                <a:lnTo>
                  <a:pt x="256116" y="225439"/>
                </a:lnTo>
                <a:lnTo>
                  <a:pt x="276237" y="186532"/>
                </a:lnTo>
                <a:lnTo>
                  <a:pt x="283464" y="141731"/>
                </a:lnTo>
                <a:lnTo>
                  <a:pt x="276237" y="96936"/>
                </a:lnTo>
                <a:lnTo>
                  <a:pt x="256116" y="58029"/>
                </a:lnTo>
                <a:lnTo>
                  <a:pt x="225434" y="27347"/>
                </a:lnTo>
                <a:lnTo>
                  <a:pt x="186527" y="7226"/>
                </a:lnTo>
                <a:lnTo>
                  <a:pt x="14173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62119" y="9545066"/>
            <a:ext cx="59086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2735-50 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SOFA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6052-01 </a:t>
            </a: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OCCASIONAL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8109 COLLECTION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8113</a:t>
            </a:r>
            <a:r>
              <a:rPr dirty="0" sz="1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09" y="9334500"/>
            <a:ext cx="34150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2674-25 </a:t>
            </a: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CHAISE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8133</a:t>
            </a:r>
            <a:r>
              <a:rPr dirty="0" sz="1000" spc="-10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7772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57" y="3818705"/>
            <a:ext cx="1132205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200">
                <a:solidFill>
                  <a:srgbClr val="636466"/>
                </a:solidFill>
                <a:latin typeface="Tahoma"/>
                <a:cs typeface="Tahoma"/>
              </a:rPr>
              <a:t>COLLECTION</a:t>
            </a:r>
            <a:r>
              <a:rPr dirty="0" sz="1100" spc="-13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8259" y="1853285"/>
            <a:ext cx="2841625" cy="2345055"/>
          </a:xfrm>
          <a:custGeom>
            <a:avLst/>
            <a:gdLst/>
            <a:ahLst/>
            <a:cxnLst/>
            <a:rect l="l" t="t" r="r" b="b"/>
            <a:pathLst>
              <a:path w="2841625" h="2345054">
                <a:moveTo>
                  <a:pt x="0" y="2344953"/>
                </a:moveTo>
                <a:lnTo>
                  <a:pt x="2841498" y="2344953"/>
                </a:lnTo>
                <a:lnTo>
                  <a:pt x="2841498" y="0"/>
                </a:lnTo>
                <a:lnTo>
                  <a:pt x="0" y="0"/>
                </a:lnTo>
                <a:lnTo>
                  <a:pt x="0" y="2344953"/>
                </a:lnTo>
                <a:close/>
              </a:path>
            </a:pathLst>
          </a:custGeom>
          <a:ln w="16001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8757" y="1773935"/>
            <a:ext cx="922655" cy="156210"/>
          </a:xfrm>
          <a:custGeom>
            <a:avLst/>
            <a:gdLst/>
            <a:ahLst/>
            <a:cxnLst/>
            <a:rect l="l" t="t" r="r" b="b"/>
            <a:pathLst>
              <a:path w="922654" h="156210">
                <a:moveTo>
                  <a:pt x="0" y="156197"/>
                </a:moveTo>
                <a:lnTo>
                  <a:pt x="922401" y="156197"/>
                </a:lnTo>
                <a:lnTo>
                  <a:pt x="92240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0253" y="8184706"/>
            <a:ext cx="387350" cy="105410"/>
          </a:xfrm>
          <a:custGeom>
            <a:avLst/>
            <a:gdLst/>
            <a:ahLst/>
            <a:cxnLst/>
            <a:rect l="l" t="t" r="r" b="b"/>
            <a:pathLst>
              <a:path w="387350" h="105409">
                <a:moveTo>
                  <a:pt x="386994" y="37985"/>
                </a:moveTo>
                <a:lnTo>
                  <a:pt x="386994" y="56235"/>
                </a:lnTo>
                <a:lnTo>
                  <a:pt x="381165" y="56235"/>
                </a:lnTo>
                <a:lnTo>
                  <a:pt x="375208" y="56235"/>
                </a:lnTo>
                <a:lnTo>
                  <a:pt x="370065" y="59994"/>
                </a:lnTo>
                <a:lnTo>
                  <a:pt x="367715" y="65354"/>
                </a:lnTo>
                <a:lnTo>
                  <a:pt x="367614" y="65531"/>
                </a:lnTo>
                <a:lnTo>
                  <a:pt x="367550" y="65735"/>
                </a:lnTo>
                <a:lnTo>
                  <a:pt x="367461" y="65912"/>
                </a:lnTo>
                <a:lnTo>
                  <a:pt x="366737" y="67767"/>
                </a:lnTo>
                <a:lnTo>
                  <a:pt x="366331" y="69773"/>
                </a:lnTo>
                <a:lnTo>
                  <a:pt x="366331" y="71881"/>
                </a:lnTo>
                <a:lnTo>
                  <a:pt x="366331" y="105016"/>
                </a:lnTo>
                <a:lnTo>
                  <a:pt x="22390" y="105016"/>
                </a:lnTo>
                <a:lnTo>
                  <a:pt x="22390" y="71881"/>
                </a:lnTo>
                <a:lnTo>
                  <a:pt x="22390" y="63271"/>
                </a:lnTo>
                <a:lnTo>
                  <a:pt x="15709" y="56235"/>
                </a:lnTo>
                <a:lnTo>
                  <a:pt x="7556" y="56235"/>
                </a:lnTo>
                <a:lnTo>
                  <a:pt x="0" y="56235"/>
                </a:lnTo>
                <a:lnTo>
                  <a:pt x="0" y="37985"/>
                </a:lnTo>
                <a:lnTo>
                  <a:pt x="0" y="29387"/>
                </a:lnTo>
                <a:lnTo>
                  <a:pt x="6667" y="22351"/>
                </a:lnTo>
                <a:lnTo>
                  <a:pt x="14820" y="22351"/>
                </a:lnTo>
                <a:lnTo>
                  <a:pt x="51553" y="14032"/>
                </a:lnTo>
                <a:lnTo>
                  <a:pt x="93246" y="6970"/>
                </a:lnTo>
                <a:lnTo>
                  <a:pt x="139554" y="2011"/>
                </a:lnTo>
                <a:lnTo>
                  <a:pt x="190131" y="0"/>
                </a:lnTo>
                <a:lnTo>
                  <a:pt x="242885" y="1683"/>
                </a:lnTo>
                <a:lnTo>
                  <a:pt x="291066" y="6599"/>
                </a:lnTo>
                <a:lnTo>
                  <a:pt x="334287" y="13803"/>
                </a:lnTo>
                <a:lnTo>
                  <a:pt x="372160" y="22351"/>
                </a:lnTo>
                <a:lnTo>
                  <a:pt x="373164" y="22351"/>
                </a:lnTo>
                <a:lnTo>
                  <a:pt x="378409" y="22478"/>
                </a:lnTo>
                <a:lnTo>
                  <a:pt x="382650" y="26949"/>
                </a:lnTo>
                <a:lnTo>
                  <a:pt x="385343" y="29781"/>
                </a:lnTo>
                <a:lnTo>
                  <a:pt x="386994" y="33693"/>
                </a:lnTo>
                <a:lnTo>
                  <a:pt x="386994" y="37985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14310" y="8404556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5">
                <a:moveTo>
                  <a:pt x="40690" y="0"/>
                </a:moveTo>
                <a:lnTo>
                  <a:pt x="33693" y="37210"/>
                </a:lnTo>
                <a:lnTo>
                  <a:pt x="5753" y="37210"/>
                </a:lnTo>
                <a:lnTo>
                  <a:pt x="0" y="0"/>
                </a:lnTo>
                <a:lnTo>
                  <a:pt x="40690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5147" y="8404556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5">
                <a:moveTo>
                  <a:pt x="40703" y="0"/>
                </a:moveTo>
                <a:lnTo>
                  <a:pt x="33705" y="37210"/>
                </a:lnTo>
                <a:lnTo>
                  <a:pt x="5740" y="37210"/>
                </a:lnTo>
                <a:lnTo>
                  <a:pt x="0" y="0"/>
                </a:lnTo>
                <a:lnTo>
                  <a:pt x="40703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3380" y="839517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13589" y="9385"/>
                </a:moveTo>
                <a:lnTo>
                  <a:pt x="12230" y="9385"/>
                </a:lnTo>
                <a:lnTo>
                  <a:pt x="6527" y="9385"/>
                </a:lnTo>
                <a:lnTo>
                  <a:pt x="1651" y="5448"/>
                </a:lnTo>
                <a:lnTo>
                  <a:pt x="0" y="0"/>
                </a:lnTo>
                <a:lnTo>
                  <a:pt x="2286" y="5511"/>
                </a:lnTo>
                <a:lnTo>
                  <a:pt x="7518" y="9385"/>
                </a:lnTo>
                <a:lnTo>
                  <a:pt x="13589" y="9385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2281" y="8242652"/>
            <a:ext cx="445770" cy="161290"/>
          </a:xfrm>
          <a:custGeom>
            <a:avLst/>
            <a:gdLst/>
            <a:ahLst/>
            <a:cxnLst/>
            <a:rect l="l" t="t" r="r" b="b"/>
            <a:pathLst>
              <a:path w="445770" h="161290">
                <a:moveTo>
                  <a:pt x="43865" y="0"/>
                </a:moveTo>
                <a:lnTo>
                  <a:pt x="6680" y="0"/>
                </a:lnTo>
                <a:lnTo>
                  <a:pt x="0" y="6908"/>
                </a:lnTo>
                <a:lnTo>
                  <a:pt x="0" y="147548"/>
                </a:lnTo>
                <a:lnTo>
                  <a:pt x="419" y="149593"/>
                </a:lnTo>
                <a:lnTo>
                  <a:pt x="1206" y="151434"/>
                </a:lnTo>
                <a:lnTo>
                  <a:pt x="3530" y="156972"/>
                </a:lnTo>
                <a:lnTo>
                  <a:pt x="8775" y="160769"/>
                </a:lnTo>
                <a:lnTo>
                  <a:pt x="438696" y="160769"/>
                </a:lnTo>
                <a:lnTo>
                  <a:pt x="445376" y="153847"/>
                </a:lnTo>
                <a:lnTo>
                  <a:pt x="445376" y="114312"/>
                </a:lnTo>
                <a:lnTo>
                  <a:pt x="28130" y="114312"/>
                </a:lnTo>
                <a:lnTo>
                  <a:pt x="28130" y="47929"/>
                </a:lnTo>
                <a:lnTo>
                  <a:pt x="50546" y="47929"/>
                </a:lnTo>
                <a:lnTo>
                  <a:pt x="50546" y="6908"/>
                </a:lnTo>
                <a:lnTo>
                  <a:pt x="43865" y="0"/>
                </a:lnTo>
                <a:close/>
              </a:path>
              <a:path w="445770" h="161290">
                <a:moveTo>
                  <a:pt x="438696" y="0"/>
                </a:moveTo>
                <a:lnTo>
                  <a:pt x="403707" y="0"/>
                </a:lnTo>
                <a:lnTo>
                  <a:pt x="398551" y="3683"/>
                </a:lnTo>
                <a:lnTo>
                  <a:pt x="396201" y="8953"/>
                </a:lnTo>
                <a:lnTo>
                  <a:pt x="396087" y="9131"/>
                </a:lnTo>
                <a:lnTo>
                  <a:pt x="396024" y="9334"/>
                </a:lnTo>
                <a:lnTo>
                  <a:pt x="395224" y="11328"/>
                </a:lnTo>
                <a:lnTo>
                  <a:pt x="394817" y="13296"/>
                </a:lnTo>
                <a:lnTo>
                  <a:pt x="394817" y="47929"/>
                </a:lnTo>
                <a:lnTo>
                  <a:pt x="416318" y="47929"/>
                </a:lnTo>
                <a:lnTo>
                  <a:pt x="416318" y="114312"/>
                </a:lnTo>
                <a:lnTo>
                  <a:pt x="445376" y="114312"/>
                </a:lnTo>
                <a:lnTo>
                  <a:pt x="445376" y="6908"/>
                </a:lnTo>
                <a:lnTo>
                  <a:pt x="438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92281" y="8242652"/>
            <a:ext cx="445770" cy="161290"/>
          </a:xfrm>
          <a:custGeom>
            <a:avLst/>
            <a:gdLst/>
            <a:ahLst/>
            <a:cxnLst/>
            <a:rect l="l" t="t" r="r" b="b"/>
            <a:pathLst>
              <a:path w="445770" h="161290">
                <a:moveTo>
                  <a:pt x="445376" y="15367"/>
                </a:moveTo>
                <a:lnTo>
                  <a:pt x="445376" y="145402"/>
                </a:lnTo>
                <a:lnTo>
                  <a:pt x="445376" y="153847"/>
                </a:lnTo>
                <a:lnTo>
                  <a:pt x="438696" y="160769"/>
                </a:lnTo>
                <a:lnTo>
                  <a:pt x="430530" y="160769"/>
                </a:lnTo>
                <a:lnTo>
                  <a:pt x="14833" y="160769"/>
                </a:lnTo>
                <a:lnTo>
                  <a:pt x="8775" y="160769"/>
                </a:lnTo>
                <a:lnTo>
                  <a:pt x="3530" y="156972"/>
                </a:lnTo>
                <a:lnTo>
                  <a:pt x="1244" y="151549"/>
                </a:lnTo>
                <a:lnTo>
                  <a:pt x="419" y="149593"/>
                </a:lnTo>
                <a:lnTo>
                  <a:pt x="0" y="147548"/>
                </a:lnTo>
                <a:lnTo>
                  <a:pt x="0" y="145402"/>
                </a:lnTo>
                <a:lnTo>
                  <a:pt x="0" y="15367"/>
                </a:lnTo>
                <a:lnTo>
                  <a:pt x="0" y="6908"/>
                </a:lnTo>
                <a:lnTo>
                  <a:pt x="6680" y="0"/>
                </a:lnTo>
                <a:lnTo>
                  <a:pt x="14833" y="0"/>
                </a:lnTo>
                <a:lnTo>
                  <a:pt x="35712" y="0"/>
                </a:lnTo>
                <a:lnTo>
                  <a:pt x="43865" y="0"/>
                </a:lnTo>
                <a:lnTo>
                  <a:pt x="50546" y="6908"/>
                </a:lnTo>
                <a:lnTo>
                  <a:pt x="50546" y="15367"/>
                </a:lnTo>
                <a:lnTo>
                  <a:pt x="50546" y="47929"/>
                </a:lnTo>
                <a:lnTo>
                  <a:pt x="28130" y="47929"/>
                </a:lnTo>
                <a:lnTo>
                  <a:pt x="28130" y="114312"/>
                </a:lnTo>
                <a:lnTo>
                  <a:pt x="416318" y="114312"/>
                </a:lnTo>
                <a:lnTo>
                  <a:pt x="416318" y="47929"/>
                </a:lnTo>
                <a:lnTo>
                  <a:pt x="394817" y="47929"/>
                </a:lnTo>
                <a:lnTo>
                  <a:pt x="394817" y="15367"/>
                </a:lnTo>
                <a:lnTo>
                  <a:pt x="394817" y="13296"/>
                </a:lnTo>
                <a:lnTo>
                  <a:pt x="395224" y="11328"/>
                </a:lnTo>
                <a:lnTo>
                  <a:pt x="395947" y="9499"/>
                </a:lnTo>
                <a:lnTo>
                  <a:pt x="396024" y="9334"/>
                </a:lnTo>
                <a:lnTo>
                  <a:pt x="396087" y="9131"/>
                </a:lnTo>
                <a:lnTo>
                  <a:pt x="396201" y="8953"/>
                </a:lnTo>
                <a:lnTo>
                  <a:pt x="398551" y="3683"/>
                </a:lnTo>
                <a:lnTo>
                  <a:pt x="403707" y="0"/>
                </a:lnTo>
                <a:lnTo>
                  <a:pt x="409663" y="0"/>
                </a:lnTo>
                <a:lnTo>
                  <a:pt x="430530" y="0"/>
                </a:lnTo>
                <a:lnTo>
                  <a:pt x="438696" y="0"/>
                </a:lnTo>
                <a:lnTo>
                  <a:pt x="445376" y="6908"/>
                </a:lnTo>
                <a:lnTo>
                  <a:pt x="445376" y="15367"/>
                </a:lnTo>
                <a:close/>
              </a:path>
            </a:pathLst>
          </a:custGeom>
          <a:ln w="9524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0920" y="832381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 h="0">
                <a:moveTo>
                  <a:pt x="0" y="0"/>
                </a:moveTo>
                <a:lnTo>
                  <a:pt x="387172" y="0"/>
                </a:lnTo>
              </a:path>
            </a:pathLst>
          </a:custGeom>
          <a:ln w="61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0920" y="8292909"/>
            <a:ext cx="387350" cy="62230"/>
          </a:xfrm>
          <a:custGeom>
            <a:avLst/>
            <a:gdLst/>
            <a:ahLst/>
            <a:cxnLst/>
            <a:rect l="l" t="t" r="r" b="b"/>
            <a:pathLst>
              <a:path w="387350" h="62229">
                <a:moveTo>
                  <a:pt x="387172" y="61810"/>
                </a:moveTo>
                <a:lnTo>
                  <a:pt x="0" y="61810"/>
                </a:lnTo>
                <a:lnTo>
                  <a:pt x="0" y="0"/>
                </a:lnTo>
                <a:lnTo>
                  <a:pt x="387172" y="0"/>
                </a:lnTo>
                <a:lnTo>
                  <a:pt x="387172" y="6181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76274" y="4443855"/>
            <a:ext cx="2455545" cy="291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58595B"/>
                </a:solidFill>
                <a:latin typeface="Tahoma"/>
                <a:cs typeface="Tahoma"/>
              </a:rPr>
              <a:t>PERFECTLY</a:t>
            </a:r>
            <a:r>
              <a:rPr dirty="0" sz="1600" spc="-7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600" spc="-85">
                <a:solidFill>
                  <a:srgbClr val="58595B"/>
                </a:solidFill>
                <a:latin typeface="Tahoma"/>
                <a:cs typeface="Tahoma"/>
              </a:rPr>
              <a:t>PROPORTIONED</a:t>
            </a:r>
            <a:endParaRPr sz="1600">
              <a:latin typeface="Tahoma"/>
              <a:cs typeface="Tahoma"/>
            </a:endParaRPr>
          </a:p>
          <a:p>
            <a:pPr marL="12700" marR="33655">
              <a:lnSpc>
                <a:spcPct val="157400"/>
              </a:lnSpc>
              <a:spcBef>
                <a:spcPts val="425"/>
              </a:spcBef>
            </a:pP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While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accent pieces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offer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traditional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transitional styling,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there’s also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luxurious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fabrics,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soft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leathers,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delicate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carvings,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and  subtle design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details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consider.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Generously  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proportioned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solely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comfort,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you 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customize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choice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perfect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complement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current</a:t>
            </a:r>
            <a:r>
              <a:rPr dirty="0" sz="900" spc="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ensemble.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224154">
              <a:lnSpc>
                <a:spcPct val="157400"/>
              </a:lnSpc>
            </a:pP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Whether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 want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partially  or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fully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upholstered,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we’re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confident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that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you’ll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content—and,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most importantly,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comfortable—with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offerings.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289560" marR="281940" indent="71755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SETTEE/  </a:t>
            </a:r>
            <a:r>
              <a:rPr dirty="0" spc="50"/>
              <a:t>CHAISE/  </a:t>
            </a:r>
            <a:r>
              <a:rPr dirty="0" spc="75"/>
              <a:t>BENCH/</a:t>
            </a:r>
          </a:p>
          <a:p>
            <a:pPr marL="12700">
              <a:lnSpc>
                <a:spcPct val="100000"/>
              </a:lnSpc>
            </a:pPr>
            <a:r>
              <a:rPr dirty="0" spc="290"/>
              <a:t>OTTOMAN</a:t>
            </a:r>
          </a:p>
        </p:txBody>
      </p:sp>
      <p:sp>
        <p:nvSpPr>
          <p:cNvPr id="15" name="object 15"/>
          <p:cNvSpPr/>
          <p:nvPr/>
        </p:nvSpPr>
        <p:spPr>
          <a:xfrm>
            <a:off x="5214408" y="8196256"/>
            <a:ext cx="415290" cy="201295"/>
          </a:xfrm>
          <a:custGeom>
            <a:avLst/>
            <a:gdLst/>
            <a:ahLst/>
            <a:cxnLst/>
            <a:rect l="l" t="t" r="r" b="b"/>
            <a:pathLst>
              <a:path w="415289" h="201295">
                <a:moveTo>
                  <a:pt x="414883" y="119875"/>
                </a:moveTo>
                <a:lnTo>
                  <a:pt x="414883" y="182054"/>
                </a:lnTo>
                <a:lnTo>
                  <a:pt x="413418" y="189529"/>
                </a:lnTo>
                <a:lnTo>
                  <a:pt x="409428" y="195646"/>
                </a:lnTo>
                <a:lnTo>
                  <a:pt x="403525" y="199778"/>
                </a:lnTo>
                <a:lnTo>
                  <a:pt x="396316" y="201294"/>
                </a:lnTo>
                <a:lnTo>
                  <a:pt x="18554" y="201294"/>
                </a:lnTo>
                <a:lnTo>
                  <a:pt x="11353" y="199778"/>
                </a:lnTo>
                <a:lnTo>
                  <a:pt x="5453" y="195646"/>
                </a:lnTo>
                <a:lnTo>
                  <a:pt x="1465" y="189529"/>
                </a:lnTo>
                <a:lnTo>
                  <a:pt x="0" y="182054"/>
                </a:lnTo>
                <a:lnTo>
                  <a:pt x="0" y="19240"/>
                </a:lnTo>
                <a:lnTo>
                  <a:pt x="1465" y="11765"/>
                </a:lnTo>
                <a:lnTo>
                  <a:pt x="5453" y="5648"/>
                </a:lnTo>
                <a:lnTo>
                  <a:pt x="11353" y="1516"/>
                </a:lnTo>
                <a:lnTo>
                  <a:pt x="18554" y="0"/>
                </a:lnTo>
                <a:lnTo>
                  <a:pt x="44653" y="0"/>
                </a:lnTo>
                <a:lnTo>
                  <a:pt x="63207" y="100634"/>
                </a:lnTo>
                <a:lnTo>
                  <a:pt x="396316" y="100634"/>
                </a:lnTo>
                <a:lnTo>
                  <a:pt x="403525" y="102153"/>
                </a:lnTo>
                <a:lnTo>
                  <a:pt x="409428" y="106287"/>
                </a:lnTo>
                <a:lnTo>
                  <a:pt x="413418" y="112405"/>
                </a:lnTo>
                <a:lnTo>
                  <a:pt x="414883" y="119875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40531" y="8397550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58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83673" y="8397550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71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05577" y="8215598"/>
            <a:ext cx="523240" cy="136525"/>
          </a:xfrm>
          <a:custGeom>
            <a:avLst/>
            <a:gdLst/>
            <a:ahLst/>
            <a:cxnLst/>
            <a:rect l="l" t="t" r="r" b="b"/>
            <a:pathLst>
              <a:path w="523239" h="136525">
                <a:moveTo>
                  <a:pt x="427558" y="0"/>
                </a:moveTo>
                <a:lnTo>
                  <a:pt x="509650" y="0"/>
                </a:lnTo>
                <a:lnTo>
                  <a:pt x="517105" y="0"/>
                </a:lnTo>
                <a:lnTo>
                  <a:pt x="523201" y="3746"/>
                </a:lnTo>
                <a:lnTo>
                  <a:pt x="523201" y="8343"/>
                </a:lnTo>
                <a:lnTo>
                  <a:pt x="523201" y="128054"/>
                </a:lnTo>
                <a:lnTo>
                  <a:pt x="523201" y="132613"/>
                </a:lnTo>
                <a:lnTo>
                  <a:pt x="517105" y="136397"/>
                </a:lnTo>
                <a:lnTo>
                  <a:pt x="6070" y="136397"/>
                </a:lnTo>
                <a:lnTo>
                  <a:pt x="0" y="132613"/>
                </a:lnTo>
                <a:lnTo>
                  <a:pt x="0" y="128054"/>
                </a:lnTo>
                <a:lnTo>
                  <a:pt x="0" y="8343"/>
                </a:lnTo>
                <a:lnTo>
                  <a:pt x="0" y="3746"/>
                </a:lnTo>
                <a:lnTo>
                  <a:pt x="6070" y="0"/>
                </a:lnTo>
                <a:lnTo>
                  <a:pt x="13550" y="0"/>
                </a:lnTo>
                <a:lnTo>
                  <a:pt x="94919" y="0"/>
                </a:lnTo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64111" y="8351996"/>
            <a:ext cx="48260" cy="90170"/>
          </a:xfrm>
          <a:custGeom>
            <a:avLst/>
            <a:gdLst/>
            <a:ahLst/>
            <a:cxnLst/>
            <a:rect l="l" t="t" r="r" b="b"/>
            <a:pathLst>
              <a:path w="48260" h="90170">
                <a:moveTo>
                  <a:pt x="47866" y="0"/>
                </a:moveTo>
                <a:lnTo>
                  <a:pt x="36817" y="89915"/>
                </a:lnTo>
                <a:lnTo>
                  <a:pt x="9652" y="89915"/>
                </a:lnTo>
                <a:lnTo>
                  <a:pt x="0" y="0"/>
                </a:lnTo>
                <a:lnTo>
                  <a:pt x="47866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31751" y="8351996"/>
            <a:ext cx="48260" cy="90170"/>
          </a:xfrm>
          <a:custGeom>
            <a:avLst/>
            <a:gdLst/>
            <a:ahLst/>
            <a:cxnLst/>
            <a:rect l="l" t="t" r="r" b="b"/>
            <a:pathLst>
              <a:path w="48260" h="90170">
                <a:moveTo>
                  <a:pt x="47866" y="0"/>
                </a:moveTo>
                <a:lnTo>
                  <a:pt x="36817" y="89915"/>
                </a:lnTo>
                <a:lnTo>
                  <a:pt x="9651" y="89915"/>
                </a:lnTo>
                <a:lnTo>
                  <a:pt x="0" y="0"/>
                </a:lnTo>
                <a:lnTo>
                  <a:pt x="47866" y="0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00497" y="8215598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90">
                <a:moveTo>
                  <a:pt x="0" y="34099"/>
                </a:moveTo>
                <a:lnTo>
                  <a:pt x="0" y="0"/>
                </a:lnTo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33135" y="8215598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90">
                <a:moveTo>
                  <a:pt x="0" y="34099"/>
                </a:moveTo>
                <a:lnTo>
                  <a:pt x="0" y="0"/>
                </a:lnTo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01613" y="8250656"/>
            <a:ext cx="330835" cy="31750"/>
          </a:xfrm>
          <a:custGeom>
            <a:avLst/>
            <a:gdLst/>
            <a:ahLst/>
            <a:cxnLst/>
            <a:rect l="l" t="t" r="r" b="b"/>
            <a:pathLst>
              <a:path w="330835" h="31750">
                <a:moveTo>
                  <a:pt x="330403" y="31635"/>
                </a:moveTo>
                <a:lnTo>
                  <a:pt x="0" y="31635"/>
                </a:lnTo>
                <a:lnTo>
                  <a:pt x="0" y="0"/>
                </a:lnTo>
                <a:lnTo>
                  <a:pt x="330403" y="0"/>
                </a:lnTo>
                <a:lnTo>
                  <a:pt x="330403" y="31635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13465" y="8246660"/>
            <a:ext cx="368935" cy="195580"/>
          </a:xfrm>
          <a:custGeom>
            <a:avLst/>
            <a:gdLst/>
            <a:ahLst/>
            <a:cxnLst/>
            <a:rect l="l" t="t" r="r" b="b"/>
            <a:pathLst>
              <a:path w="368934" h="195579">
                <a:moveTo>
                  <a:pt x="357835" y="0"/>
                </a:moveTo>
                <a:lnTo>
                  <a:pt x="10541" y="0"/>
                </a:lnTo>
                <a:lnTo>
                  <a:pt x="4724" y="0"/>
                </a:lnTo>
                <a:lnTo>
                  <a:pt x="0" y="4572"/>
                </a:lnTo>
                <a:lnTo>
                  <a:pt x="0" y="10198"/>
                </a:lnTo>
                <a:lnTo>
                  <a:pt x="0" y="141795"/>
                </a:lnTo>
                <a:lnTo>
                  <a:pt x="0" y="147408"/>
                </a:lnTo>
                <a:lnTo>
                  <a:pt x="4724" y="151980"/>
                </a:lnTo>
                <a:lnTo>
                  <a:pt x="10541" y="151980"/>
                </a:lnTo>
                <a:lnTo>
                  <a:pt x="39712" y="151980"/>
                </a:lnTo>
                <a:lnTo>
                  <a:pt x="47002" y="195249"/>
                </a:lnTo>
                <a:lnTo>
                  <a:pt x="85636" y="195249"/>
                </a:lnTo>
                <a:lnTo>
                  <a:pt x="94488" y="151980"/>
                </a:lnTo>
                <a:lnTo>
                  <a:pt x="281749" y="151980"/>
                </a:lnTo>
                <a:lnTo>
                  <a:pt x="289039" y="195249"/>
                </a:lnTo>
                <a:lnTo>
                  <a:pt x="327723" y="195249"/>
                </a:lnTo>
                <a:lnTo>
                  <a:pt x="336562" y="151980"/>
                </a:lnTo>
                <a:lnTo>
                  <a:pt x="357835" y="151980"/>
                </a:lnTo>
                <a:lnTo>
                  <a:pt x="363639" y="151980"/>
                </a:lnTo>
                <a:lnTo>
                  <a:pt x="368376" y="147408"/>
                </a:lnTo>
                <a:lnTo>
                  <a:pt x="368376" y="141795"/>
                </a:lnTo>
                <a:lnTo>
                  <a:pt x="368376" y="10198"/>
                </a:lnTo>
                <a:lnTo>
                  <a:pt x="368376" y="4572"/>
                </a:lnTo>
                <a:lnTo>
                  <a:pt x="363639" y="0"/>
                </a:lnTo>
                <a:lnTo>
                  <a:pt x="357835" y="0"/>
                </a:lnTo>
                <a:close/>
              </a:path>
            </a:pathLst>
          </a:custGeom>
          <a:ln w="9524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55299" y="8398642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42087" y="41236"/>
                </a:moveTo>
                <a:lnTo>
                  <a:pt x="6946" y="41236"/>
                </a:lnTo>
                <a:lnTo>
                  <a:pt x="0" y="0"/>
                </a:lnTo>
                <a:lnTo>
                  <a:pt x="50520" y="0"/>
                </a:lnTo>
                <a:lnTo>
                  <a:pt x="42087" y="41236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97348" y="8398642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42113" y="41236"/>
                </a:moveTo>
                <a:lnTo>
                  <a:pt x="6934" y="41236"/>
                </a:lnTo>
                <a:lnTo>
                  <a:pt x="0" y="0"/>
                </a:lnTo>
                <a:lnTo>
                  <a:pt x="50545" y="0"/>
                </a:lnTo>
                <a:lnTo>
                  <a:pt x="42113" y="41236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15560" y="8248693"/>
            <a:ext cx="364490" cy="147955"/>
          </a:xfrm>
          <a:custGeom>
            <a:avLst/>
            <a:gdLst/>
            <a:ahLst/>
            <a:cxnLst/>
            <a:rect l="l" t="t" r="r" b="b"/>
            <a:pathLst>
              <a:path w="364490" h="147954">
                <a:moveTo>
                  <a:pt x="364185" y="139763"/>
                </a:moveTo>
                <a:lnTo>
                  <a:pt x="364185" y="144259"/>
                </a:lnTo>
                <a:lnTo>
                  <a:pt x="360387" y="147929"/>
                </a:lnTo>
                <a:lnTo>
                  <a:pt x="355739" y="147929"/>
                </a:lnTo>
                <a:lnTo>
                  <a:pt x="334886" y="147929"/>
                </a:lnTo>
                <a:lnTo>
                  <a:pt x="3784" y="147929"/>
                </a:lnTo>
                <a:lnTo>
                  <a:pt x="0" y="144259"/>
                </a:lnTo>
                <a:lnTo>
                  <a:pt x="0" y="139763"/>
                </a:lnTo>
                <a:lnTo>
                  <a:pt x="0" y="8166"/>
                </a:lnTo>
                <a:lnTo>
                  <a:pt x="0" y="3657"/>
                </a:lnTo>
                <a:lnTo>
                  <a:pt x="3784" y="0"/>
                </a:lnTo>
                <a:lnTo>
                  <a:pt x="8445" y="0"/>
                </a:lnTo>
                <a:lnTo>
                  <a:pt x="355739" y="0"/>
                </a:lnTo>
                <a:lnTo>
                  <a:pt x="360387" y="0"/>
                </a:lnTo>
                <a:lnTo>
                  <a:pt x="364185" y="3657"/>
                </a:lnTo>
                <a:lnTo>
                  <a:pt x="364185" y="8166"/>
                </a:lnTo>
                <a:lnTo>
                  <a:pt x="364185" y="139763"/>
                </a:lnTo>
                <a:close/>
              </a:path>
            </a:pathLst>
          </a:custGeom>
          <a:ln w="9525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83545" y="7826957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 h="0">
                <a:moveTo>
                  <a:pt x="0" y="0"/>
                </a:moveTo>
                <a:lnTo>
                  <a:pt x="2534475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914400"/>
            <a:ext cx="3767328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3435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7332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0050" y="9505660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874" y="9505660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536" y="7226827"/>
            <a:ext cx="3020663" cy="1625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5291" y="7670513"/>
            <a:ext cx="415290" cy="201295"/>
          </a:xfrm>
          <a:custGeom>
            <a:avLst/>
            <a:gdLst/>
            <a:ahLst/>
            <a:cxnLst/>
            <a:rect l="l" t="t" r="r" b="b"/>
            <a:pathLst>
              <a:path w="415289" h="201295">
                <a:moveTo>
                  <a:pt x="414883" y="119875"/>
                </a:moveTo>
                <a:lnTo>
                  <a:pt x="414883" y="182054"/>
                </a:lnTo>
                <a:lnTo>
                  <a:pt x="413418" y="189529"/>
                </a:lnTo>
                <a:lnTo>
                  <a:pt x="409428" y="195646"/>
                </a:lnTo>
                <a:lnTo>
                  <a:pt x="403525" y="199778"/>
                </a:lnTo>
                <a:lnTo>
                  <a:pt x="396316" y="201295"/>
                </a:lnTo>
                <a:lnTo>
                  <a:pt x="18554" y="201295"/>
                </a:lnTo>
                <a:lnTo>
                  <a:pt x="11353" y="199778"/>
                </a:lnTo>
                <a:lnTo>
                  <a:pt x="5453" y="195646"/>
                </a:lnTo>
                <a:lnTo>
                  <a:pt x="1465" y="189529"/>
                </a:lnTo>
                <a:lnTo>
                  <a:pt x="0" y="182054"/>
                </a:lnTo>
                <a:lnTo>
                  <a:pt x="0" y="19240"/>
                </a:lnTo>
                <a:lnTo>
                  <a:pt x="1465" y="11765"/>
                </a:lnTo>
                <a:lnTo>
                  <a:pt x="5453" y="5648"/>
                </a:lnTo>
                <a:lnTo>
                  <a:pt x="11353" y="1516"/>
                </a:lnTo>
                <a:lnTo>
                  <a:pt x="18554" y="0"/>
                </a:lnTo>
                <a:lnTo>
                  <a:pt x="44653" y="0"/>
                </a:lnTo>
                <a:lnTo>
                  <a:pt x="63207" y="100634"/>
                </a:lnTo>
                <a:lnTo>
                  <a:pt x="396316" y="100634"/>
                </a:lnTo>
                <a:lnTo>
                  <a:pt x="403525" y="102153"/>
                </a:lnTo>
                <a:lnTo>
                  <a:pt x="409428" y="106287"/>
                </a:lnTo>
                <a:lnTo>
                  <a:pt x="413418" y="112405"/>
                </a:lnTo>
                <a:lnTo>
                  <a:pt x="414883" y="11987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1414" y="7871809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58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4557" y="7871809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71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94437" y="76265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52900" y="8059419"/>
            <a:ext cx="81915" cy="304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800" spc="-90" i="1">
                <a:solidFill>
                  <a:srgbClr val="80828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60" i="1">
                <a:solidFill>
                  <a:srgbClr val="80828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195291" y="7615098"/>
          <a:ext cx="216344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445"/>
              </a:tblGrid>
              <a:tr h="440055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2674-25 </a:t>
                      </a:r>
                      <a:r>
                        <a:rPr dirty="0" sz="8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CHAISE </a:t>
                      </a: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LOUNGE</a:t>
                      </a:r>
                      <a:r>
                        <a:rPr dirty="0" sz="800" spc="2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| sh 22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45.5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3335" marR="119380" indent="1270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(2)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22”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800" spc="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7”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bolsters.</a:t>
                      </a:r>
                      <a:r>
                        <a:rPr dirty="0" sz="800" spc="-1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leather/vinyl</a:t>
                      </a:r>
                      <a:r>
                        <a:rPr dirty="0" sz="8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application.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066698" y="4078224"/>
            <a:ext cx="2819501" cy="202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5291" y="4881594"/>
            <a:ext cx="415290" cy="201295"/>
          </a:xfrm>
          <a:custGeom>
            <a:avLst/>
            <a:gdLst/>
            <a:ahLst/>
            <a:cxnLst/>
            <a:rect l="l" t="t" r="r" b="b"/>
            <a:pathLst>
              <a:path w="415289" h="201295">
                <a:moveTo>
                  <a:pt x="414883" y="119875"/>
                </a:moveTo>
                <a:lnTo>
                  <a:pt x="414883" y="182054"/>
                </a:lnTo>
                <a:lnTo>
                  <a:pt x="413418" y="189529"/>
                </a:lnTo>
                <a:lnTo>
                  <a:pt x="409428" y="195646"/>
                </a:lnTo>
                <a:lnTo>
                  <a:pt x="403525" y="199778"/>
                </a:lnTo>
                <a:lnTo>
                  <a:pt x="396316" y="201295"/>
                </a:lnTo>
                <a:lnTo>
                  <a:pt x="18554" y="201295"/>
                </a:lnTo>
                <a:lnTo>
                  <a:pt x="11353" y="199778"/>
                </a:lnTo>
                <a:lnTo>
                  <a:pt x="5453" y="195646"/>
                </a:lnTo>
                <a:lnTo>
                  <a:pt x="1465" y="189529"/>
                </a:lnTo>
                <a:lnTo>
                  <a:pt x="0" y="182054"/>
                </a:lnTo>
                <a:lnTo>
                  <a:pt x="0" y="19240"/>
                </a:lnTo>
                <a:lnTo>
                  <a:pt x="1465" y="11765"/>
                </a:lnTo>
                <a:lnTo>
                  <a:pt x="5453" y="5648"/>
                </a:lnTo>
                <a:lnTo>
                  <a:pt x="11353" y="1516"/>
                </a:lnTo>
                <a:lnTo>
                  <a:pt x="18554" y="0"/>
                </a:lnTo>
                <a:lnTo>
                  <a:pt x="44653" y="0"/>
                </a:lnTo>
                <a:lnTo>
                  <a:pt x="63207" y="100634"/>
                </a:lnTo>
                <a:lnTo>
                  <a:pt x="396316" y="100634"/>
                </a:lnTo>
                <a:lnTo>
                  <a:pt x="403525" y="102153"/>
                </a:lnTo>
                <a:lnTo>
                  <a:pt x="409428" y="106287"/>
                </a:lnTo>
                <a:lnTo>
                  <a:pt x="413418" y="112405"/>
                </a:lnTo>
                <a:lnTo>
                  <a:pt x="414883" y="11987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1414" y="5082889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39">
                <a:moveTo>
                  <a:pt x="29590" y="0"/>
                </a:moveTo>
                <a:lnTo>
                  <a:pt x="22758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64557" y="5082889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39">
                <a:moveTo>
                  <a:pt x="29590" y="0"/>
                </a:moveTo>
                <a:lnTo>
                  <a:pt x="22771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5421" y="483760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152900" y="5288279"/>
            <a:ext cx="952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i="1">
                <a:solidFill>
                  <a:srgbClr val="808285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195291" y="4826179"/>
          <a:ext cx="2040889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/>
              </a:tblGrid>
              <a:tr h="440055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1434-25 </a:t>
                      </a:r>
                      <a:r>
                        <a:rPr dirty="0" sz="800" spc="-2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CHAISE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lso available: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1434-01.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1359294" y="1377495"/>
            <a:ext cx="2526905" cy="2110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08019" y="2096763"/>
            <a:ext cx="387350" cy="105410"/>
          </a:xfrm>
          <a:custGeom>
            <a:avLst/>
            <a:gdLst/>
            <a:ahLst/>
            <a:cxnLst/>
            <a:rect l="l" t="t" r="r" b="b"/>
            <a:pathLst>
              <a:path w="387350" h="105410">
                <a:moveTo>
                  <a:pt x="386994" y="37985"/>
                </a:moveTo>
                <a:lnTo>
                  <a:pt x="386994" y="56235"/>
                </a:lnTo>
                <a:lnTo>
                  <a:pt x="381165" y="56235"/>
                </a:lnTo>
                <a:lnTo>
                  <a:pt x="375208" y="56235"/>
                </a:lnTo>
                <a:lnTo>
                  <a:pt x="370065" y="59994"/>
                </a:lnTo>
                <a:lnTo>
                  <a:pt x="367715" y="65354"/>
                </a:lnTo>
                <a:lnTo>
                  <a:pt x="367614" y="65531"/>
                </a:lnTo>
                <a:lnTo>
                  <a:pt x="367550" y="65735"/>
                </a:lnTo>
                <a:lnTo>
                  <a:pt x="367461" y="65912"/>
                </a:lnTo>
                <a:lnTo>
                  <a:pt x="366737" y="67767"/>
                </a:lnTo>
                <a:lnTo>
                  <a:pt x="366331" y="69773"/>
                </a:lnTo>
                <a:lnTo>
                  <a:pt x="366331" y="71881"/>
                </a:lnTo>
                <a:lnTo>
                  <a:pt x="366331" y="105016"/>
                </a:lnTo>
                <a:lnTo>
                  <a:pt x="22390" y="105016"/>
                </a:lnTo>
                <a:lnTo>
                  <a:pt x="22390" y="71881"/>
                </a:lnTo>
                <a:lnTo>
                  <a:pt x="22390" y="63271"/>
                </a:lnTo>
                <a:lnTo>
                  <a:pt x="15709" y="56235"/>
                </a:lnTo>
                <a:lnTo>
                  <a:pt x="7556" y="56235"/>
                </a:lnTo>
                <a:lnTo>
                  <a:pt x="0" y="56235"/>
                </a:lnTo>
                <a:lnTo>
                  <a:pt x="0" y="37985"/>
                </a:lnTo>
                <a:lnTo>
                  <a:pt x="0" y="29387"/>
                </a:lnTo>
                <a:lnTo>
                  <a:pt x="6667" y="22351"/>
                </a:lnTo>
                <a:lnTo>
                  <a:pt x="14820" y="22351"/>
                </a:lnTo>
                <a:lnTo>
                  <a:pt x="51553" y="14032"/>
                </a:lnTo>
                <a:lnTo>
                  <a:pt x="93246" y="6970"/>
                </a:lnTo>
                <a:lnTo>
                  <a:pt x="139554" y="2011"/>
                </a:lnTo>
                <a:lnTo>
                  <a:pt x="190131" y="0"/>
                </a:lnTo>
                <a:lnTo>
                  <a:pt x="242885" y="1683"/>
                </a:lnTo>
                <a:lnTo>
                  <a:pt x="291066" y="6599"/>
                </a:lnTo>
                <a:lnTo>
                  <a:pt x="334287" y="13803"/>
                </a:lnTo>
                <a:lnTo>
                  <a:pt x="372160" y="22351"/>
                </a:lnTo>
                <a:lnTo>
                  <a:pt x="373164" y="22351"/>
                </a:lnTo>
                <a:lnTo>
                  <a:pt x="378409" y="22478"/>
                </a:lnTo>
                <a:lnTo>
                  <a:pt x="382650" y="26949"/>
                </a:lnTo>
                <a:lnTo>
                  <a:pt x="385343" y="29781"/>
                </a:lnTo>
                <a:lnTo>
                  <a:pt x="386994" y="33693"/>
                </a:lnTo>
                <a:lnTo>
                  <a:pt x="386994" y="37985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02075" y="2316613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4">
                <a:moveTo>
                  <a:pt x="40690" y="0"/>
                </a:moveTo>
                <a:lnTo>
                  <a:pt x="33693" y="37210"/>
                </a:lnTo>
                <a:lnTo>
                  <a:pt x="5753" y="37210"/>
                </a:lnTo>
                <a:lnTo>
                  <a:pt x="0" y="0"/>
                </a:lnTo>
                <a:lnTo>
                  <a:pt x="40690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52913" y="2316613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4">
                <a:moveTo>
                  <a:pt x="40703" y="0"/>
                </a:moveTo>
                <a:lnTo>
                  <a:pt x="33705" y="37210"/>
                </a:lnTo>
                <a:lnTo>
                  <a:pt x="5740" y="37210"/>
                </a:lnTo>
                <a:lnTo>
                  <a:pt x="0" y="0"/>
                </a:lnTo>
                <a:lnTo>
                  <a:pt x="4070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81145" y="230722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13589" y="9385"/>
                </a:moveTo>
                <a:lnTo>
                  <a:pt x="12230" y="9385"/>
                </a:lnTo>
                <a:lnTo>
                  <a:pt x="6527" y="9385"/>
                </a:lnTo>
                <a:lnTo>
                  <a:pt x="1651" y="5448"/>
                </a:lnTo>
                <a:lnTo>
                  <a:pt x="0" y="0"/>
                </a:lnTo>
                <a:lnTo>
                  <a:pt x="2286" y="5511"/>
                </a:lnTo>
                <a:lnTo>
                  <a:pt x="7518" y="9385"/>
                </a:lnTo>
                <a:lnTo>
                  <a:pt x="13589" y="9385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80048" y="2154709"/>
            <a:ext cx="445770" cy="161290"/>
          </a:xfrm>
          <a:custGeom>
            <a:avLst/>
            <a:gdLst/>
            <a:ahLst/>
            <a:cxnLst/>
            <a:rect l="l" t="t" r="r" b="b"/>
            <a:pathLst>
              <a:path w="445770" h="161289">
                <a:moveTo>
                  <a:pt x="43865" y="0"/>
                </a:moveTo>
                <a:lnTo>
                  <a:pt x="6680" y="0"/>
                </a:lnTo>
                <a:lnTo>
                  <a:pt x="0" y="6908"/>
                </a:lnTo>
                <a:lnTo>
                  <a:pt x="0" y="147548"/>
                </a:lnTo>
                <a:lnTo>
                  <a:pt x="419" y="149593"/>
                </a:lnTo>
                <a:lnTo>
                  <a:pt x="1206" y="151434"/>
                </a:lnTo>
                <a:lnTo>
                  <a:pt x="3530" y="156972"/>
                </a:lnTo>
                <a:lnTo>
                  <a:pt x="8775" y="160769"/>
                </a:lnTo>
                <a:lnTo>
                  <a:pt x="438696" y="160769"/>
                </a:lnTo>
                <a:lnTo>
                  <a:pt x="445376" y="153847"/>
                </a:lnTo>
                <a:lnTo>
                  <a:pt x="445376" y="114312"/>
                </a:lnTo>
                <a:lnTo>
                  <a:pt x="28130" y="114312"/>
                </a:lnTo>
                <a:lnTo>
                  <a:pt x="28130" y="47929"/>
                </a:lnTo>
                <a:lnTo>
                  <a:pt x="50546" y="47929"/>
                </a:lnTo>
                <a:lnTo>
                  <a:pt x="50546" y="6908"/>
                </a:lnTo>
                <a:lnTo>
                  <a:pt x="43865" y="0"/>
                </a:lnTo>
                <a:close/>
              </a:path>
              <a:path w="445770" h="161289">
                <a:moveTo>
                  <a:pt x="438696" y="0"/>
                </a:moveTo>
                <a:lnTo>
                  <a:pt x="403707" y="0"/>
                </a:lnTo>
                <a:lnTo>
                  <a:pt x="398551" y="3683"/>
                </a:lnTo>
                <a:lnTo>
                  <a:pt x="396201" y="8953"/>
                </a:lnTo>
                <a:lnTo>
                  <a:pt x="396087" y="9131"/>
                </a:lnTo>
                <a:lnTo>
                  <a:pt x="396024" y="9334"/>
                </a:lnTo>
                <a:lnTo>
                  <a:pt x="395224" y="11328"/>
                </a:lnTo>
                <a:lnTo>
                  <a:pt x="394817" y="13296"/>
                </a:lnTo>
                <a:lnTo>
                  <a:pt x="394817" y="47929"/>
                </a:lnTo>
                <a:lnTo>
                  <a:pt x="416318" y="47929"/>
                </a:lnTo>
                <a:lnTo>
                  <a:pt x="416318" y="114312"/>
                </a:lnTo>
                <a:lnTo>
                  <a:pt x="445376" y="114312"/>
                </a:lnTo>
                <a:lnTo>
                  <a:pt x="445376" y="6908"/>
                </a:lnTo>
                <a:lnTo>
                  <a:pt x="438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80048" y="2154709"/>
            <a:ext cx="445770" cy="161290"/>
          </a:xfrm>
          <a:custGeom>
            <a:avLst/>
            <a:gdLst/>
            <a:ahLst/>
            <a:cxnLst/>
            <a:rect l="l" t="t" r="r" b="b"/>
            <a:pathLst>
              <a:path w="445770" h="161289">
                <a:moveTo>
                  <a:pt x="445376" y="15367"/>
                </a:moveTo>
                <a:lnTo>
                  <a:pt x="445376" y="145402"/>
                </a:lnTo>
                <a:lnTo>
                  <a:pt x="445376" y="153847"/>
                </a:lnTo>
                <a:lnTo>
                  <a:pt x="438696" y="160769"/>
                </a:lnTo>
                <a:lnTo>
                  <a:pt x="430530" y="160769"/>
                </a:lnTo>
                <a:lnTo>
                  <a:pt x="14833" y="160769"/>
                </a:lnTo>
                <a:lnTo>
                  <a:pt x="8775" y="160769"/>
                </a:lnTo>
                <a:lnTo>
                  <a:pt x="3530" y="156972"/>
                </a:lnTo>
                <a:lnTo>
                  <a:pt x="1244" y="151549"/>
                </a:lnTo>
                <a:lnTo>
                  <a:pt x="419" y="149593"/>
                </a:lnTo>
                <a:lnTo>
                  <a:pt x="0" y="147548"/>
                </a:lnTo>
                <a:lnTo>
                  <a:pt x="0" y="145402"/>
                </a:lnTo>
                <a:lnTo>
                  <a:pt x="0" y="15367"/>
                </a:lnTo>
                <a:lnTo>
                  <a:pt x="0" y="6908"/>
                </a:lnTo>
                <a:lnTo>
                  <a:pt x="6680" y="0"/>
                </a:lnTo>
                <a:lnTo>
                  <a:pt x="14833" y="0"/>
                </a:lnTo>
                <a:lnTo>
                  <a:pt x="35712" y="0"/>
                </a:lnTo>
                <a:lnTo>
                  <a:pt x="43865" y="0"/>
                </a:lnTo>
                <a:lnTo>
                  <a:pt x="50546" y="6908"/>
                </a:lnTo>
                <a:lnTo>
                  <a:pt x="50546" y="15367"/>
                </a:lnTo>
                <a:lnTo>
                  <a:pt x="50546" y="47929"/>
                </a:lnTo>
                <a:lnTo>
                  <a:pt x="28130" y="47929"/>
                </a:lnTo>
                <a:lnTo>
                  <a:pt x="28130" y="114312"/>
                </a:lnTo>
                <a:lnTo>
                  <a:pt x="416318" y="114312"/>
                </a:lnTo>
                <a:lnTo>
                  <a:pt x="416318" y="47929"/>
                </a:lnTo>
                <a:lnTo>
                  <a:pt x="394817" y="47929"/>
                </a:lnTo>
                <a:lnTo>
                  <a:pt x="394817" y="15367"/>
                </a:lnTo>
                <a:lnTo>
                  <a:pt x="394817" y="13296"/>
                </a:lnTo>
                <a:lnTo>
                  <a:pt x="395224" y="11328"/>
                </a:lnTo>
                <a:lnTo>
                  <a:pt x="395947" y="9499"/>
                </a:lnTo>
                <a:lnTo>
                  <a:pt x="396024" y="9334"/>
                </a:lnTo>
                <a:lnTo>
                  <a:pt x="396087" y="9131"/>
                </a:lnTo>
                <a:lnTo>
                  <a:pt x="396201" y="8953"/>
                </a:lnTo>
                <a:lnTo>
                  <a:pt x="398551" y="3683"/>
                </a:lnTo>
                <a:lnTo>
                  <a:pt x="403707" y="0"/>
                </a:lnTo>
                <a:lnTo>
                  <a:pt x="409663" y="0"/>
                </a:lnTo>
                <a:lnTo>
                  <a:pt x="430530" y="0"/>
                </a:lnTo>
                <a:lnTo>
                  <a:pt x="438696" y="0"/>
                </a:lnTo>
                <a:lnTo>
                  <a:pt x="445376" y="6908"/>
                </a:lnTo>
                <a:lnTo>
                  <a:pt x="445376" y="15367"/>
                </a:lnTo>
                <a:close/>
              </a:path>
            </a:pathLst>
          </a:custGeom>
          <a:ln w="952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08678" y="2235866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 h="0">
                <a:moveTo>
                  <a:pt x="0" y="0"/>
                </a:moveTo>
                <a:lnTo>
                  <a:pt x="387172" y="0"/>
                </a:lnTo>
              </a:path>
            </a:pathLst>
          </a:custGeom>
          <a:ln w="61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08678" y="2204961"/>
            <a:ext cx="387350" cy="62230"/>
          </a:xfrm>
          <a:custGeom>
            <a:avLst/>
            <a:gdLst/>
            <a:ahLst/>
            <a:cxnLst/>
            <a:rect l="l" t="t" r="r" b="b"/>
            <a:pathLst>
              <a:path w="387350" h="62230">
                <a:moveTo>
                  <a:pt x="387172" y="61810"/>
                </a:moveTo>
                <a:lnTo>
                  <a:pt x="0" y="61810"/>
                </a:lnTo>
                <a:lnTo>
                  <a:pt x="0" y="0"/>
                </a:lnTo>
                <a:lnTo>
                  <a:pt x="387172" y="0"/>
                </a:lnTo>
                <a:lnTo>
                  <a:pt x="387172" y="6181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29630" y="20603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038600" y="2048944"/>
          <a:ext cx="2266950" cy="893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315"/>
              </a:tblGrid>
              <a:tr h="440055">
                <a:tc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8741-40 </a:t>
                      </a:r>
                      <a:r>
                        <a:rPr dirty="0" sz="800" spc="-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SETTEE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7023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46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7023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521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8741-10,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6, 16,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5376672" y="2505456"/>
            <a:ext cx="738498" cy="913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44500" y="438784"/>
            <a:ext cx="17113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32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55">
                <a:solidFill>
                  <a:srgbClr val="636466"/>
                </a:solidFill>
                <a:latin typeface="Arial"/>
                <a:cs typeface="Arial"/>
              </a:rPr>
              <a:t>SETTEE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CHAISE</a:t>
            </a:r>
            <a:r>
              <a:rPr dirty="0" sz="800" spc="5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86100" y="4014804"/>
            <a:ext cx="1083564" cy="761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463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2360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5078" y="9505660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903" y="9505660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7372" y="8340659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70" h="99059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8698" y="843960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8273" y="843960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4390" y="834065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9251" y="834065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65663" y="8366493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47690" y="82451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52415" y="8205571"/>
            <a:ext cx="1438910" cy="41973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1603-10 BENCH</a:t>
            </a:r>
            <a:r>
              <a:rPr dirty="0" sz="800" spc="18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56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26.5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26.5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48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0456" y="6620256"/>
            <a:ext cx="2438399" cy="145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5572" y="8340659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69" h="99059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6898" y="843960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90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26473" y="843960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92590" y="834065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27451" y="834065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93862" y="8366493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75889" y="824511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95400" y="8233690"/>
          <a:ext cx="213868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/>
              </a:tblGrid>
              <a:tr h="433705"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1742-10 BENCH</a:t>
                      </a:r>
                      <a:r>
                        <a:rPr dirty="0" sz="800" spc="19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58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46.5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90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1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0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064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395924" y="6620256"/>
            <a:ext cx="2481131" cy="145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97372" y="5688900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70" h="99060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38698" y="578784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98273" y="578784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4390" y="568890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99251" y="568890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65663" y="5714733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47690" y="559335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852415" y="5553811"/>
            <a:ext cx="1369695" cy="419734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1787-10 BENCH</a:t>
            </a:r>
            <a:r>
              <a:rPr dirty="0" sz="800" spc="18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54.5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25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25 | sh 19 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46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43400" y="4041647"/>
            <a:ext cx="2332926" cy="1380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25572" y="5688900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69" h="99060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66898" y="578784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90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26473" y="5787845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92590" y="568890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27451" y="568890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93862" y="5714733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75889" y="559335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880616" y="5553811"/>
            <a:ext cx="1369695" cy="419734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1786-10 BENCH</a:t>
            </a:r>
            <a:r>
              <a:rPr dirty="0" sz="800" spc="18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54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23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25 | sh 19 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17.5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46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89888" y="3913632"/>
            <a:ext cx="2487167" cy="1508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97372" y="3000565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70" h="99060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38698" y="3099511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5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98273" y="3099511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5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64390" y="300056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99251" y="300056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65663" y="3026397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5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47690" y="290502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852415" y="2865475"/>
            <a:ext cx="1088390" cy="41973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1777-10 BENCH</a:t>
            </a:r>
            <a:r>
              <a:rPr dirty="0" sz="800" spc="17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52.5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55576" y="1566200"/>
            <a:ext cx="2337831" cy="116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25572" y="3000565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69" h="99060">
                <a:moveTo>
                  <a:pt x="301878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66898" y="3099511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90" h="65405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6473" y="3099511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5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92590" y="300056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27451" y="300056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93862" y="3026397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5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675889" y="290502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880616" y="2865475"/>
            <a:ext cx="1577975" cy="41973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1775-10 BENCH</a:t>
            </a:r>
            <a:r>
              <a:rPr dirty="0" sz="800" spc="19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55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26.5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26.5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43.5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395924" y="1261872"/>
            <a:ext cx="2481131" cy="1472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055883" y="438784"/>
            <a:ext cx="12725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BENCH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14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3435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7332" y="951153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0050" y="9505660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874" y="9505660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9320" y="5612109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49320" y="5612109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8428" y="5717316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6868" y="5717316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50780" y="5613519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99137" y="557190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950780" y="5560481"/>
          <a:ext cx="227584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840"/>
              </a:tblGrid>
              <a:tr h="300355"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1629-20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800" spc="2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466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casters.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casters: 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1609-20,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907028" y="4087367"/>
            <a:ext cx="2614203" cy="1327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4500" y="438784"/>
            <a:ext cx="14490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34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10">
                <a:solidFill>
                  <a:srgbClr val="636466"/>
                </a:solidFill>
                <a:latin typeface="Arial"/>
                <a:cs typeface="Arial"/>
              </a:rPr>
              <a:t>OTTOMAN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49320" y="8318733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6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49320" y="8318733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78428" y="842394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6868" y="842394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50780" y="8320143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99137" y="827853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04359" y="8238986"/>
            <a:ext cx="1577975" cy="2921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1707-20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COCKTAIL </a:t>
            </a:r>
            <a:r>
              <a:rPr dirty="0" sz="800" spc="15">
                <a:solidFill>
                  <a:srgbClr val="808285"/>
                </a:solidFill>
                <a:latin typeface="Arial"/>
                <a:cs typeface="Arial"/>
              </a:rPr>
              <a:t>OTTOMAN</a:t>
            </a:r>
            <a:r>
              <a:rPr dirty="0" sz="800" spc="18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42.5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42.5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07028" y="6687814"/>
            <a:ext cx="2237829" cy="146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5836" y="8315177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40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40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40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40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7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40" h="135254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836" y="8315177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4944" y="8420384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3384" y="8420384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296" y="8316587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5653" y="82749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967296" y="8263549"/>
          <a:ext cx="2171065" cy="47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430"/>
              </a:tblGrid>
              <a:tr h="300355"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1604-20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800" spc="2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466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casters:</a:t>
                      </a:r>
                      <a:r>
                        <a:rPr dirty="0" sz="800" spc="-6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1654-20.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923544" y="6746240"/>
            <a:ext cx="2702567" cy="1411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49320" y="2951205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5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5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5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5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5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5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49320" y="2951205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5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78428" y="3056412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6868" y="3056412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50780" y="2952615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69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99137" y="291100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404359" y="2871460"/>
            <a:ext cx="1577975" cy="2921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1669-20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COCKTAIL </a:t>
            </a:r>
            <a:r>
              <a:rPr dirty="0" sz="800" spc="15">
                <a:solidFill>
                  <a:srgbClr val="808285"/>
                </a:solidFill>
                <a:latin typeface="Arial"/>
                <a:cs typeface="Arial"/>
              </a:rPr>
              <a:t>OTTOMAN</a:t>
            </a:r>
            <a:r>
              <a:rPr dirty="0" sz="800" spc="18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35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35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07028" y="1387005"/>
            <a:ext cx="2228734" cy="1383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5836" y="5612109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40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40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40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40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40" h="135254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65836" y="5612109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94944" y="5717316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63384" y="5717316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67296" y="5613519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915653" y="557190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967296" y="5560481"/>
          <a:ext cx="2171065" cy="47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430"/>
              </a:tblGrid>
              <a:tr h="300355"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1609-20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8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800" spc="2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466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casters: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1629-20,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923544" y="4069079"/>
            <a:ext cx="2619041" cy="1365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8377" y="2942060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5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40" h="135255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40" h="135255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40" h="135255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40" h="135255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40" h="135255">
                <a:moveTo>
                  <a:pt x="254513" y="1409"/>
                </a:moveTo>
                <a:lnTo>
                  <a:pt x="252247" y="1409"/>
                </a:lnTo>
                <a:lnTo>
                  <a:pt x="254876" y="3937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8377" y="2942060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40" h="135255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97485" y="3047267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65926" y="3047267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29311" y="28536"/>
                </a:moveTo>
                <a:lnTo>
                  <a:pt x="4825" y="28536"/>
                </a:lnTo>
                <a:lnTo>
                  <a:pt x="0" y="0"/>
                </a:lnTo>
                <a:lnTo>
                  <a:pt x="35178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69837" y="2943470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69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784589" y="290186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423416" y="2862314"/>
            <a:ext cx="1443990" cy="2921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1600-20 </a:t>
            </a:r>
            <a:r>
              <a:rPr dirty="0" sz="800" spc="-30">
                <a:solidFill>
                  <a:srgbClr val="808285"/>
                </a:solidFill>
                <a:latin typeface="Arial"/>
                <a:cs typeface="Arial"/>
              </a:rPr>
              <a:t>SWIVEL </a:t>
            </a:r>
            <a:r>
              <a:rPr dirty="0" sz="800" spc="15">
                <a:solidFill>
                  <a:srgbClr val="808285"/>
                </a:solidFill>
                <a:latin typeface="Arial"/>
                <a:cs typeface="Arial"/>
              </a:rPr>
              <a:t>OTTOMAN</a:t>
            </a:r>
            <a:r>
              <a:rPr dirty="0" sz="800" spc="19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18.5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33144" y="1657273"/>
            <a:ext cx="1170432" cy="1120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111163" y="7825638"/>
            <a:ext cx="623277" cy="617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399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25549" y="9545066"/>
            <a:ext cx="15455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2601-25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CHAISE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150" y="9213850"/>
            <a:ext cx="64687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2713-02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RAF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2713-03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LAF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2713-78 </a:t>
            </a:r>
            <a:r>
              <a:rPr dirty="0" sz="1000" spc="-50">
                <a:solidFill>
                  <a:srgbClr val="58595B"/>
                </a:solidFill>
                <a:latin typeface="Arial"/>
                <a:cs typeface="Arial"/>
              </a:rPr>
              <a:t>ARMLESS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2713-20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OTTOMAN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2723-78 </a:t>
            </a:r>
            <a:r>
              <a:rPr dirty="0" sz="1000" spc="-50">
                <a:solidFill>
                  <a:srgbClr val="58595B"/>
                </a:solidFill>
                <a:latin typeface="Arial"/>
                <a:cs typeface="Arial"/>
              </a:rPr>
              <a:t>ARMLESS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2723-02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RAF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8109 COLLECTION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8010 COLLECTION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1034"/>
            <a:ext cx="7772400" cy="765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7619" y="4437505"/>
            <a:ext cx="3423920" cy="313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5">
                <a:solidFill>
                  <a:srgbClr val="58595B"/>
                </a:solidFill>
                <a:latin typeface="Tahoma"/>
                <a:cs typeface="Tahoma"/>
              </a:rPr>
              <a:t>BRING </a:t>
            </a:r>
            <a:r>
              <a:rPr dirty="0" sz="1600" spc="180">
                <a:solidFill>
                  <a:srgbClr val="58595B"/>
                </a:solidFill>
                <a:latin typeface="Tahoma"/>
                <a:cs typeface="Tahoma"/>
              </a:rPr>
              <a:t>A </a:t>
            </a:r>
            <a:r>
              <a:rPr dirty="0" sz="1600" spc="-165">
                <a:solidFill>
                  <a:srgbClr val="58595B"/>
                </a:solidFill>
                <a:latin typeface="Tahoma"/>
                <a:cs typeface="Tahoma"/>
              </a:rPr>
              <a:t>LITTLE </a:t>
            </a:r>
            <a:r>
              <a:rPr dirty="0" sz="1600" spc="-130">
                <a:solidFill>
                  <a:srgbClr val="58595B"/>
                </a:solidFill>
                <a:latin typeface="Tahoma"/>
                <a:cs typeface="Tahoma"/>
              </a:rPr>
              <a:t>STYLE </a:t>
            </a:r>
            <a:r>
              <a:rPr dirty="0" sz="1600" spc="-35">
                <a:solidFill>
                  <a:srgbClr val="58595B"/>
                </a:solidFill>
                <a:latin typeface="Tahoma"/>
                <a:cs typeface="Tahoma"/>
              </a:rPr>
              <a:t>INTO </a:t>
            </a:r>
            <a:r>
              <a:rPr dirty="0" sz="1600" spc="-105">
                <a:solidFill>
                  <a:srgbClr val="58595B"/>
                </a:solidFill>
                <a:latin typeface="Tahoma"/>
                <a:cs typeface="Tahoma"/>
              </a:rPr>
              <a:t>THE</a:t>
            </a:r>
            <a:r>
              <a:rPr dirty="0" sz="1600" spc="-1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600" spc="-85">
                <a:solidFill>
                  <a:srgbClr val="58595B"/>
                </a:solidFill>
                <a:latin typeface="Tahoma"/>
                <a:cs typeface="Tahoma"/>
              </a:rPr>
              <a:t>OFFICE</a:t>
            </a:r>
            <a:endParaRPr sz="1600">
              <a:latin typeface="Tahoma"/>
              <a:cs typeface="Tahoma"/>
            </a:endParaRPr>
          </a:p>
          <a:p>
            <a:pPr marL="436880" marR="394335">
              <a:lnSpc>
                <a:spcPct val="157400"/>
              </a:lnSpc>
              <a:spcBef>
                <a:spcPts val="425"/>
              </a:spcBef>
            </a:pP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Don’t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overlook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comfort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when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it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comes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your 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workplace.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fact, you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should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always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strive </a:t>
            </a:r>
            <a:r>
              <a:rPr dirty="0" sz="900" spc="50">
                <a:solidFill>
                  <a:srgbClr val="58595B"/>
                </a:solidFill>
                <a:latin typeface="Arial"/>
                <a:cs typeface="Arial"/>
              </a:rPr>
              <a:t>to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bring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little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style 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into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office, </a:t>
            </a:r>
            <a:r>
              <a:rPr dirty="0" sz="900" spc="30">
                <a:solidFill>
                  <a:srgbClr val="58595B"/>
                </a:solidFill>
                <a:latin typeface="Arial"/>
                <a:cs typeface="Arial"/>
              </a:rPr>
              <a:t>too.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Office/Commercial Collection,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superior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craftsmanship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obvious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across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vast 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selection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seating—whether you’re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seeking  luxurious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leather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swivel chairs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executives,  occasional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chairs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guests,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stackable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options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if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you’re short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space.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Sofas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settees,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variety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fabrics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wood 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finishes,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be added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mix </a:t>
            </a:r>
            <a:r>
              <a:rPr dirty="0" sz="900" spc="-45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well.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stylish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designs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offer refined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appeal, whether  you’re furnishing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business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home</a:t>
            </a:r>
            <a:r>
              <a:rPr dirty="0" sz="900" spc="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office.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00995" y="7820607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 h="0">
                <a:moveTo>
                  <a:pt x="0" y="0"/>
                </a:moveTo>
                <a:lnTo>
                  <a:pt x="2534475" y="0"/>
                </a:lnTo>
              </a:path>
            </a:pathLst>
          </a:custGeom>
          <a:ln w="9525">
            <a:solidFill>
              <a:srgbClr val="767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32351" y="2676245"/>
            <a:ext cx="2841625" cy="1299845"/>
          </a:xfrm>
          <a:custGeom>
            <a:avLst/>
            <a:gdLst/>
            <a:ahLst/>
            <a:cxnLst/>
            <a:rect l="l" t="t" r="r" b="b"/>
            <a:pathLst>
              <a:path w="2841625" h="1299845">
                <a:moveTo>
                  <a:pt x="0" y="1299743"/>
                </a:moveTo>
                <a:lnTo>
                  <a:pt x="2841498" y="1299743"/>
                </a:lnTo>
                <a:lnTo>
                  <a:pt x="2841498" y="0"/>
                </a:lnTo>
                <a:lnTo>
                  <a:pt x="0" y="0"/>
                </a:lnTo>
                <a:lnTo>
                  <a:pt x="0" y="1299743"/>
                </a:lnTo>
                <a:close/>
              </a:path>
            </a:pathLst>
          </a:custGeom>
          <a:ln w="1600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2849" y="2596895"/>
            <a:ext cx="922655" cy="156210"/>
          </a:xfrm>
          <a:custGeom>
            <a:avLst/>
            <a:gdLst/>
            <a:ahLst/>
            <a:cxnLst/>
            <a:rect l="l" t="t" r="r" b="b"/>
            <a:pathLst>
              <a:path w="922654" h="156210">
                <a:moveTo>
                  <a:pt x="0" y="156197"/>
                </a:moveTo>
                <a:lnTo>
                  <a:pt x="922401" y="156197"/>
                </a:lnTo>
                <a:lnTo>
                  <a:pt x="92240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80883" y="2832657"/>
            <a:ext cx="2576830" cy="838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200"/>
              </a:lnSpc>
              <a:spcBef>
                <a:spcPts val="100"/>
              </a:spcBef>
            </a:pPr>
            <a:r>
              <a:rPr dirty="0" spc="-25"/>
              <a:t>OFFICE/</a:t>
            </a:r>
          </a:p>
          <a:p>
            <a:pPr algn="ctr">
              <a:lnSpc>
                <a:spcPts val="3200"/>
              </a:lnSpc>
            </a:pPr>
            <a:r>
              <a:rPr dirty="0" spc="175"/>
              <a:t>COMMERCIAL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3623" y="3609624"/>
            <a:ext cx="1132205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200">
                <a:solidFill>
                  <a:srgbClr val="636466"/>
                </a:solidFill>
                <a:latin typeface="Tahoma"/>
                <a:cs typeface="Tahoma"/>
              </a:rPr>
              <a:t>COLLECTION</a:t>
            </a:r>
            <a:r>
              <a:rPr dirty="0" sz="1100" spc="-13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26524" y="8033444"/>
            <a:ext cx="233540" cy="411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3107" y="8430470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9908" y="17373"/>
                </a:moveTo>
                <a:lnTo>
                  <a:pt x="29908" y="26962"/>
                </a:lnTo>
                <a:lnTo>
                  <a:pt x="23215" y="34747"/>
                </a:lnTo>
                <a:lnTo>
                  <a:pt x="14960" y="34747"/>
                </a:lnTo>
                <a:lnTo>
                  <a:pt x="6692" y="34747"/>
                </a:lnTo>
                <a:lnTo>
                  <a:pt x="0" y="26962"/>
                </a:lnTo>
                <a:lnTo>
                  <a:pt x="0" y="17373"/>
                </a:lnTo>
                <a:lnTo>
                  <a:pt x="0" y="7785"/>
                </a:lnTo>
                <a:lnTo>
                  <a:pt x="6692" y="0"/>
                </a:lnTo>
                <a:lnTo>
                  <a:pt x="14960" y="0"/>
                </a:lnTo>
                <a:lnTo>
                  <a:pt x="23215" y="0"/>
                </a:lnTo>
                <a:lnTo>
                  <a:pt x="29908" y="7785"/>
                </a:lnTo>
                <a:lnTo>
                  <a:pt x="29908" y="17373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6749" y="8438525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9908" y="17373"/>
                </a:moveTo>
                <a:lnTo>
                  <a:pt x="29908" y="26962"/>
                </a:lnTo>
                <a:lnTo>
                  <a:pt x="23215" y="34747"/>
                </a:lnTo>
                <a:lnTo>
                  <a:pt x="14960" y="34747"/>
                </a:lnTo>
                <a:lnTo>
                  <a:pt x="6692" y="34747"/>
                </a:lnTo>
                <a:lnTo>
                  <a:pt x="0" y="26962"/>
                </a:lnTo>
                <a:lnTo>
                  <a:pt x="0" y="17373"/>
                </a:lnTo>
                <a:lnTo>
                  <a:pt x="0" y="7785"/>
                </a:lnTo>
                <a:lnTo>
                  <a:pt x="6692" y="0"/>
                </a:lnTo>
                <a:lnTo>
                  <a:pt x="14960" y="0"/>
                </a:lnTo>
                <a:lnTo>
                  <a:pt x="23215" y="0"/>
                </a:lnTo>
                <a:lnTo>
                  <a:pt x="29908" y="7785"/>
                </a:lnTo>
                <a:lnTo>
                  <a:pt x="29908" y="17373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02490" y="8430470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9908" y="17373"/>
                </a:moveTo>
                <a:lnTo>
                  <a:pt x="29908" y="26962"/>
                </a:lnTo>
                <a:lnTo>
                  <a:pt x="23215" y="34747"/>
                </a:lnTo>
                <a:lnTo>
                  <a:pt x="14960" y="34747"/>
                </a:lnTo>
                <a:lnTo>
                  <a:pt x="6692" y="34747"/>
                </a:lnTo>
                <a:lnTo>
                  <a:pt x="0" y="26962"/>
                </a:lnTo>
                <a:lnTo>
                  <a:pt x="0" y="17373"/>
                </a:lnTo>
                <a:lnTo>
                  <a:pt x="0" y="7785"/>
                </a:lnTo>
                <a:lnTo>
                  <a:pt x="6692" y="0"/>
                </a:lnTo>
                <a:lnTo>
                  <a:pt x="14960" y="0"/>
                </a:lnTo>
                <a:lnTo>
                  <a:pt x="23215" y="0"/>
                </a:lnTo>
                <a:lnTo>
                  <a:pt x="29908" y="7785"/>
                </a:lnTo>
                <a:lnTo>
                  <a:pt x="29908" y="17373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01130" y="8388674"/>
            <a:ext cx="120650" cy="50800"/>
          </a:xfrm>
          <a:custGeom>
            <a:avLst/>
            <a:gdLst/>
            <a:ahLst/>
            <a:cxnLst/>
            <a:rect l="l" t="t" r="r" b="b"/>
            <a:pathLst>
              <a:path w="120650" h="50800">
                <a:moveTo>
                  <a:pt x="113538" y="0"/>
                </a:moveTo>
                <a:lnTo>
                  <a:pt x="2794" y="31724"/>
                </a:lnTo>
                <a:lnTo>
                  <a:pt x="0" y="36982"/>
                </a:lnTo>
                <a:lnTo>
                  <a:pt x="2374" y="47205"/>
                </a:lnTo>
                <a:lnTo>
                  <a:pt x="7112" y="50304"/>
                </a:lnTo>
                <a:lnTo>
                  <a:pt x="117856" y="18580"/>
                </a:lnTo>
                <a:lnTo>
                  <a:pt x="120650" y="13322"/>
                </a:lnTo>
                <a:lnTo>
                  <a:pt x="118275" y="3098"/>
                </a:lnTo>
                <a:lnTo>
                  <a:pt x="113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01130" y="8388674"/>
            <a:ext cx="120650" cy="50800"/>
          </a:xfrm>
          <a:custGeom>
            <a:avLst/>
            <a:gdLst/>
            <a:ahLst/>
            <a:cxnLst/>
            <a:rect l="l" t="t" r="r" b="b"/>
            <a:pathLst>
              <a:path w="120650" h="50800">
                <a:moveTo>
                  <a:pt x="113258" y="19900"/>
                </a:moveTo>
                <a:lnTo>
                  <a:pt x="11709" y="48983"/>
                </a:lnTo>
                <a:lnTo>
                  <a:pt x="7112" y="50304"/>
                </a:lnTo>
                <a:lnTo>
                  <a:pt x="2374" y="47205"/>
                </a:lnTo>
                <a:lnTo>
                  <a:pt x="1193" y="42087"/>
                </a:lnTo>
                <a:lnTo>
                  <a:pt x="0" y="36982"/>
                </a:lnTo>
                <a:lnTo>
                  <a:pt x="2794" y="31724"/>
                </a:lnTo>
                <a:lnTo>
                  <a:pt x="7391" y="30403"/>
                </a:lnTo>
                <a:lnTo>
                  <a:pt x="108940" y="1320"/>
                </a:lnTo>
                <a:lnTo>
                  <a:pt x="113538" y="0"/>
                </a:lnTo>
                <a:lnTo>
                  <a:pt x="118275" y="3098"/>
                </a:lnTo>
                <a:lnTo>
                  <a:pt x="119468" y="8216"/>
                </a:lnTo>
                <a:lnTo>
                  <a:pt x="120650" y="13322"/>
                </a:lnTo>
                <a:lnTo>
                  <a:pt x="117856" y="18580"/>
                </a:lnTo>
                <a:lnTo>
                  <a:pt x="113258" y="1990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04172" y="8305710"/>
            <a:ext cx="15240" cy="139700"/>
          </a:xfrm>
          <a:custGeom>
            <a:avLst/>
            <a:gdLst/>
            <a:ahLst/>
            <a:cxnLst/>
            <a:rect l="l" t="t" r="r" b="b"/>
            <a:pathLst>
              <a:path w="15239" h="139700">
                <a:moveTo>
                  <a:pt x="11671" y="0"/>
                </a:moveTo>
                <a:lnTo>
                  <a:pt x="3390" y="0"/>
                </a:lnTo>
                <a:lnTo>
                  <a:pt x="0" y="4432"/>
                </a:lnTo>
                <a:lnTo>
                  <a:pt x="0" y="135127"/>
                </a:lnTo>
                <a:lnTo>
                  <a:pt x="3390" y="139572"/>
                </a:lnTo>
                <a:lnTo>
                  <a:pt x="11671" y="139572"/>
                </a:lnTo>
                <a:lnTo>
                  <a:pt x="15062" y="135127"/>
                </a:lnTo>
                <a:lnTo>
                  <a:pt x="15062" y="4432"/>
                </a:lnTo>
                <a:lnTo>
                  <a:pt x="11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04172" y="8305710"/>
            <a:ext cx="15240" cy="139700"/>
          </a:xfrm>
          <a:custGeom>
            <a:avLst/>
            <a:gdLst/>
            <a:ahLst/>
            <a:cxnLst/>
            <a:rect l="l" t="t" r="r" b="b"/>
            <a:pathLst>
              <a:path w="15239" h="139700">
                <a:moveTo>
                  <a:pt x="15062" y="9867"/>
                </a:moveTo>
                <a:lnTo>
                  <a:pt x="15062" y="129692"/>
                </a:lnTo>
                <a:lnTo>
                  <a:pt x="15062" y="135127"/>
                </a:lnTo>
                <a:lnTo>
                  <a:pt x="11671" y="139572"/>
                </a:lnTo>
                <a:lnTo>
                  <a:pt x="7531" y="139572"/>
                </a:lnTo>
                <a:lnTo>
                  <a:pt x="3390" y="139572"/>
                </a:lnTo>
                <a:lnTo>
                  <a:pt x="0" y="135127"/>
                </a:lnTo>
                <a:lnTo>
                  <a:pt x="0" y="129692"/>
                </a:lnTo>
                <a:lnTo>
                  <a:pt x="0" y="9867"/>
                </a:lnTo>
                <a:lnTo>
                  <a:pt x="0" y="4432"/>
                </a:lnTo>
                <a:lnTo>
                  <a:pt x="3390" y="0"/>
                </a:lnTo>
                <a:lnTo>
                  <a:pt x="7531" y="0"/>
                </a:lnTo>
                <a:lnTo>
                  <a:pt x="11671" y="0"/>
                </a:lnTo>
                <a:lnTo>
                  <a:pt x="15062" y="4432"/>
                </a:lnTo>
                <a:lnTo>
                  <a:pt x="15062" y="9867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1623" y="8388674"/>
            <a:ext cx="120650" cy="50800"/>
          </a:xfrm>
          <a:custGeom>
            <a:avLst/>
            <a:gdLst/>
            <a:ahLst/>
            <a:cxnLst/>
            <a:rect l="l" t="t" r="r" b="b"/>
            <a:pathLst>
              <a:path w="120650" h="50800">
                <a:moveTo>
                  <a:pt x="7111" y="0"/>
                </a:moveTo>
                <a:lnTo>
                  <a:pt x="2374" y="3098"/>
                </a:lnTo>
                <a:lnTo>
                  <a:pt x="0" y="13322"/>
                </a:lnTo>
                <a:lnTo>
                  <a:pt x="2793" y="18580"/>
                </a:lnTo>
                <a:lnTo>
                  <a:pt x="113537" y="50304"/>
                </a:lnTo>
                <a:lnTo>
                  <a:pt x="118275" y="47205"/>
                </a:lnTo>
                <a:lnTo>
                  <a:pt x="120649" y="36982"/>
                </a:lnTo>
                <a:lnTo>
                  <a:pt x="117855" y="31724"/>
                </a:lnTo>
                <a:lnTo>
                  <a:pt x="7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01623" y="8388674"/>
            <a:ext cx="120650" cy="50800"/>
          </a:xfrm>
          <a:custGeom>
            <a:avLst/>
            <a:gdLst/>
            <a:ahLst/>
            <a:cxnLst/>
            <a:rect l="l" t="t" r="r" b="b"/>
            <a:pathLst>
              <a:path w="120650" h="50800">
                <a:moveTo>
                  <a:pt x="7391" y="19900"/>
                </a:moveTo>
                <a:lnTo>
                  <a:pt x="108940" y="48983"/>
                </a:lnTo>
                <a:lnTo>
                  <a:pt x="113537" y="50304"/>
                </a:lnTo>
                <a:lnTo>
                  <a:pt x="118275" y="47205"/>
                </a:lnTo>
                <a:lnTo>
                  <a:pt x="119456" y="42087"/>
                </a:lnTo>
                <a:lnTo>
                  <a:pt x="120649" y="36982"/>
                </a:lnTo>
                <a:lnTo>
                  <a:pt x="117855" y="31724"/>
                </a:lnTo>
                <a:lnTo>
                  <a:pt x="113258" y="30403"/>
                </a:lnTo>
                <a:lnTo>
                  <a:pt x="11709" y="1320"/>
                </a:lnTo>
                <a:lnTo>
                  <a:pt x="7111" y="0"/>
                </a:lnTo>
                <a:lnTo>
                  <a:pt x="2374" y="3098"/>
                </a:lnTo>
                <a:lnTo>
                  <a:pt x="1181" y="8216"/>
                </a:lnTo>
                <a:lnTo>
                  <a:pt x="0" y="13322"/>
                </a:lnTo>
                <a:lnTo>
                  <a:pt x="2793" y="18580"/>
                </a:lnTo>
                <a:lnTo>
                  <a:pt x="7391" y="1990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97426" y="8325760"/>
            <a:ext cx="25400" cy="86995"/>
          </a:xfrm>
          <a:custGeom>
            <a:avLst/>
            <a:gdLst/>
            <a:ahLst/>
            <a:cxnLst/>
            <a:rect l="l" t="t" r="r" b="b"/>
            <a:pathLst>
              <a:path w="25400" h="86995">
                <a:moveTo>
                  <a:pt x="19481" y="0"/>
                </a:moveTo>
                <a:lnTo>
                  <a:pt x="5651" y="0"/>
                </a:lnTo>
                <a:lnTo>
                  <a:pt x="0" y="6921"/>
                </a:lnTo>
                <a:lnTo>
                  <a:pt x="0" y="80073"/>
                </a:lnTo>
                <a:lnTo>
                  <a:pt x="5651" y="86982"/>
                </a:lnTo>
                <a:lnTo>
                  <a:pt x="19481" y="86982"/>
                </a:lnTo>
                <a:lnTo>
                  <a:pt x="25146" y="80073"/>
                </a:lnTo>
                <a:lnTo>
                  <a:pt x="25146" y="6921"/>
                </a:lnTo>
                <a:lnTo>
                  <a:pt x="19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97426" y="8325760"/>
            <a:ext cx="25400" cy="86995"/>
          </a:xfrm>
          <a:custGeom>
            <a:avLst/>
            <a:gdLst/>
            <a:ahLst/>
            <a:cxnLst/>
            <a:rect l="l" t="t" r="r" b="b"/>
            <a:pathLst>
              <a:path w="25400" h="86995">
                <a:moveTo>
                  <a:pt x="12573" y="86982"/>
                </a:moveTo>
                <a:lnTo>
                  <a:pt x="5651" y="86982"/>
                </a:lnTo>
                <a:lnTo>
                  <a:pt x="0" y="80073"/>
                </a:lnTo>
                <a:lnTo>
                  <a:pt x="0" y="71615"/>
                </a:lnTo>
                <a:lnTo>
                  <a:pt x="0" y="15367"/>
                </a:lnTo>
                <a:lnTo>
                  <a:pt x="0" y="6921"/>
                </a:lnTo>
                <a:lnTo>
                  <a:pt x="5651" y="0"/>
                </a:lnTo>
                <a:lnTo>
                  <a:pt x="12573" y="0"/>
                </a:lnTo>
                <a:lnTo>
                  <a:pt x="19481" y="0"/>
                </a:lnTo>
                <a:lnTo>
                  <a:pt x="25146" y="6921"/>
                </a:lnTo>
                <a:lnTo>
                  <a:pt x="25146" y="15367"/>
                </a:lnTo>
                <a:lnTo>
                  <a:pt x="25146" y="71615"/>
                </a:lnTo>
                <a:lnTo>
                  <a:pt x="25146" y="80073"/>
                </a:lnTo>
                <a:lnTo>
                  <a:pt x="19481" y="86982"/>
                </a:lnTo>
                <a:lnTo>
                  <a:pt x="12573" y="86982"/>
                </a:lnTo>
                <a:close/>
              </a:path>
            </a:pathLst>
          </a:custGeom>
          <a:ln w="6349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02052" y="7959955"/>
            <a:ext cx="214629" cy="116205"/>
          </a:xfrm>
          <a:custGeom>
            <a:avLst/>
            <a:gdLst/>
            <a:ahLst/>
            <a:cxnLst/>
            <a:rect l="l" t="t" r="r" b="b"/>
            <a:pathLst>
              <a:path w="214629" h="116204">
                <a:moveTo>
                  <a:pt x="200393" y="115951"/>
                </a:moveTo>
                <a:lnTo>
                  <a:pt x="13703" y="115951"/>
                </a:lnTo>
                <a:lnTo>
                  <a:pt x="6159" y="115951"/>
                </a:lnTo>
                <a:lnTo>
                  <a:pt x="0" y="108991"/>
                </a:lnTo>
                <a:lnTo>
                  <a:pt x="0" y="100495"/>
                </a:lnTo>
                <a:lnTo>
                  <a:pt x="0" y="15455"/>
                </a:lnTo>
                <a:lnTo>
                  <a:pt x="0" y="6959"/>
                </a:lnTo>
                <a:lnTo>
                  <a:pt x="6159" y="0"/>
                </a:lnTo>
                <a:lnTo>
                  <a:pt x="13703" y="0"/>
                </a:lnTo>
                <a:lnTo>
                  <a:pt x="200393" y="0"/>
                </a:lnTo>
                <a:lnTo>
                  <a:pt x="207924" y="0"/>
                </a:lnTo>
                <a:lnTo>
                  <a:pt x="214096" y="6959"/>
                </a:lnTo>
                <a:lnTo>
                  <a:pt x="214096" y="15455"/>
                </a:lnTo>
                <a:lnTo>
                  <a:pt x="214096" y="100495"/>
                </a:lnTo>
                <a:lnTo>
                  <a:pt x="214096" y="108991"/>
                </a:lnTo>
                <a:lnTo>
                  <a:pt x="207924" y="115951"/>
                </a:lnTo>
                <a:lnTo>
                  <a:pt x="200393" y="115951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39702" y="833090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194" y="0"/>
                </a:lnTo>
              </a:path>
            </a:pathLst>
          </a:custGeom>
          <a:ln w="310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39702" y="8315362"/>
            <a:ext cx="136525" cy="31115"/>
          </a:xfrm>
          <a:custGeom>
            <a:avLst/>
            <a:gdLst/>
            <a:ahLst/>
            <a:cxnLst/>
            <a:rect l="l" t="t" r="r" b="b"/>
            <a:pathLst>
              <a:path w="136525" h="31115">
                <a:moveTo>
                  <a:pt x="136194" y="31076"/>
                </a:moveTo>
                <a:lnTo>
                  <a:pt x="0" y="31076"/>
                </a:lnTo>
                <a:lnTo>
                  <a:pt x="0" y="0"/>
                </a:lnTo>
                <a:lnTo>
                  <a:pt x="136194" y="0"/>
                </a:lnTo>
                <a:lnTo>
                  <a:pt x="136194" y="31076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02052" y="8076110"/>
            <a:ext cx="214629" cy="213995"/>
          </a:xfrm>
          <a:custGeom>
            <a:avLst/>
            <a:gdLst/>
            <a:ahLst/>
            <a:cxnLst/>
            <a:rect l="l" t="t" r="r" b="b"/>
            <a:pathLst>
              <a:path w="214629" h="213995">
                <a:moveTo>
                  <a:pt x="200393" y="213461"/>
                </a:moveTo>
                <a:lnTo>
                  <a:pt x="13703" y="213461"/>
                </a:lnTo>
                <a:lnTo>
                  <a:pt x="6159" y="213461"/>
                </a:lnTo>
                <a:lnTo>
                  <a:pt x="0" y="206451"/>
                </a:lnTo>
                <a:lnTo>
                  <a:pt x="0" y="197866"/>
                </a:lnTo>
                <a:lnTo>
                  <a:pt x="0" y="15595"/>
                </a:lnTo>
                <a:lnTo>
                  <a:pt x="0" y="7010"/>
                </a:lnTo>
                <a:lnTo>
                  <a:pt x="6159" y="0"/>
                </a:lnTo>
                <a:lnTo>
                  <a:pt x="13703" y="0"/>
                </a:lnTo>
                <a:lnTo>
                  <a:pt x="200393" y="0"/>
                </a:lnTo>
                <a:lnTo>
                  <a:pt x="207924" y="0"/>
                </a:lnTo>
                <a:lnTo>
                  <a:pt x="214096" y="7010"/>
                </a:lnTo>
                <a:lnTo>
                  <a:pt x="214096" y="15595"/>
                </a:lnTo>
                <a:lnTo>
                  <a:pt x="214096" y="197866"/>
                </a:lnTo>
                <a:lnTo>
                  <a:pt x="214096" y="206451"/>
                </a:lnTo>
                <a:lnTo>
                  <a:pt x="207924" y="213461"/>
                </a:lnTo>
                <a:lnTo>
                  <a:pt x="200393" y="213461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77776" y="8276180"/>
            <a:ext cx="267970" cy="57150"/>
          </a:xfrm>
          <a:custGeom>
            <a:avLst/>
            <a:gdLst/>
            <a:ahLst/>
            <a:cxnLst/>
            <a:rect l="l" t="t" r="r" b="b"/>
            <a:pathLst>
              <a:path w="267970" h="57150">
                <a:moveTo>
                  <a:pt x="261670" y="0"/>
                </a:moveTo>
                <a:lnTo>
                  <a:pt x="6184" y="0"/>
                </a:lnTo>
                <a:lnTo>
                  <a:pt x="0" y="6819"/>
                </a:lnTo>
                <a:lnTo>
                  <a:pt x="0" y="50050"/>
                </a:lnTo>
                <a:lnTo>
                  <a:pt x="6184" y="56883"/>
                </a:lnTo>
                <a:lnTo>
                  <a:pt x="261670" y="56883"/>
                </a:lnTo>
                <a:lnTo>
                  <a:pt x="267855" y="50050"/>
                </a:lnTo>
                <a:lnTo>
                  <a:pt x="267855" y="6819"/>
                </a:lnTo>
                <a:lnTo>
                  <a:pt x="261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77776" y="8276180"/>
            <a:ext cx="267970" cy="57150"/>
          </a:xfrm>
          <a:custGeom>
            <a:avLst/>
            <a:gdLst/>
            <a:ahLst/>
            <a:cxnLst/>
            <a:rect l="l" t="t" r="r" b="b"/>
            <a:pathLst>
              <a:path w="267970" h="57150">
                <a:moveTo>
                  <a:pt x="254114" y="56883"/>
                </a:moveTo>
                <a:lnTo>
                  <a:pt x="13741" y="56883"/>
                </a:lnTo>
                <a:lnTo>
                  <a:pt x="6184" y="56883"/>
                </a:lnTo>
                <a:lnTo>
                  <a:pt x="0" y="50050"/>
                </a:lnTo>
                <a:lnTo>
                  <a:pt x="0" y="41706"/>
                </a:lnTo>
                <a:lnTo>
                  <a:pt x="0" y="15163"/>
                </a:lnTo>
                <a:lnTo>
                  <a:pt x="0" y="6819"/>
                </a:lnTo>
                <a:lnTo>
                  <a:pt x="6184" y="0"/>
                </a:lnTo>
                <a:lnTo>
                  <a:pt x="13741" y="0"/>
                </a:lnTo>
                <a:lnTo>
                  <a:pt x="254114" y="0"/>
                </a:lnTo>
                <a:lnTo>
                  <a:pt x="261670" y="0"/>
                </a:lnTo>
                <a:lnTo>
                  <a:pt x="267855" y="6819"/>
                </a:lnTo>
                <a:lnTo>
                  <a:pt x="267855" y="15163"/>
                </a:lnTo>
                <a:lnTo>
                  <a:pt x="267855" y="41706"/>
                </a:lnTo>
                <a:lnTo>
                  <a:pt x="267855" y="50050"/>
                </a:lnTo>
                <a:lnTo>
                  <a:pt x="261670" y="56883"/>
                </a:lnTo>
                <a:lnTo>
                  <a:pt x="254114" y="56883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69626" y="8192268"/>
            <a:ext cx="44450" cy="97790"/>
          </a:xfrm>
          <a:custGeom>
            <a:avLst/>
            <a:gdLst/>
            <a:ahLst/>
            <a:cxnLst/>
            <a:rect l="l" t="t" r="r" b="b"/>
            <a:pathLst>
              <a:path w="44450" h="97790">
                <a:moveTo>
                  <a:pt x="38480" y="0"/>
                </a:moveTo>
                <a:lnTo>
                  <a:pt x="5892" y="0"/>
                </a:lnTo>
                <a:lnTo>
                  <a:pt x="0" y="6934"/>
                </a:lnTo>
                <a:lnTo>
                  <a:pt x="0" y="90550"/>
                </a:lnTo>
                <a:lnTo>
                  <a:pt x="5892" y="97485"/>
                </a:lnTo>
                <a:lnTo>
                  <a:pt x="38480" y="97485"/>
                </a:lnTo>
                <a:lnTo>
                  <a:pt x="44373" y="90550"/>
                </a:lnTo>
                <a:lnTo>
                  <a:pt x="44373" y="6934"/>
                </a:lnTo>
                <a:lnTo>
                  <a:pt x="38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69626" y="8192268"/>
            <a:ext cx="44450" cy="97790"/>
          </a:xfrm>
          <a:custGeom>
            <a:avLst/>
            <a:gdLst/>
            <a:ahLst/>
            <a:cxnLst/>
            <a:rect l="l" t="t" r="r" b="b"/>
            <a:pathLst>
              <a:path w="44450" h="97790">
                <a:moveTo>
                  <a:pt x="31267" y="97485"/>
                </a:moveTo>
                <a:lnTo>
                  <a:pt x="13106" y="97485"/>
                </a:lnTo>
                <a:lnTo>
                  <a:pt x="5892" y="97485"/>
                </a:lnTo>
                <a:lnTo>
                  <a:pt x="0" y="90550"/>
                </a:lnTo>
                <a:lnTo>
                  <a:pt x="0" y="82080"/>
                </a:lnTo>
                <a:lnTo>
                  <a:pt x="0" y="15405"/>
                </a:lnTo>
                <a:lnTo>
                  <a:pt x="0" y="6934"/>
                </a:lnTo>
                <a:lnTo>
                  <a:pt x="5892" y="0"/>
                </a:lnTo>
                <a:lnTo>
                  <a:pt x="13106" y="0"/>
                </a:lnTo>
                <a:lnTo>
                  <a:pt x="31267" y="0"/>
                </a:lnTo>
                <a:lnTo>
                  <a:pt x="38480" y="0"/>
                </a:lnTo>
                <a:lnTo>
                  <a:pt x="44373" y="6934"/>
                </a:lnTo>
                <a:lnTo>
                  <a:pt x="44373" y="15405"/>
                </a:lnTo>
                <a:lnTo>
                  <a:pt x="44373" y="82080"/>
                </a:lnTo>
                <a:lnTo>
                  <a:pt x="44373" y="90550"/>
                </a:lnTo>
                <a:lnTo>
                  <a:pt x="38480" y="97485"/>
                </a:lnTo>
                <a:lnTo>
                  <a:pt x="31267" y="97485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09405" y="8192268"/>
            <a:ext cx="44450" cy="97790"/>
          </a:xfrm>
          <a:custGeom>
            <a:avLst/>
            <a:gdLst/>
            <a:ahLst/>
            <a:cxnLst/>
            <a:rect l="l" t="t" r="r" b="b"/>
            <a:pathLst>
              <a:path w="44450" h="97790">
                <a:moveTo>
                  <a:pt x="38468" y="0"/>
                </a:moveTo>
                <a:lnTo>
                  <a:pt x="5892" y="0"/>
                </a:lnTo>
                <a:lnTo>
                  <a:pt x="0" y="6934"/>
                </a:lnTo>
                <a:lnTo>
                  <a:pt x="0" y="90550"/>
                </a:lnTo>
                <a:lnTo>
                  <a:pt x="5892" y="97485"/>
                </a:lnTo>
                <a:lnTo>
                  <a:pt x="38468" y="97485"/>
                </a:lnTo>
                <a:lnTo>
                  <a:pt x="44373" y="90550"/>
                </a:lnTo>
                <a:lnTo>
                  <a:pt x="44373" y="6934"/>
                </a:lnTo>
                <a:lnTo>
                  <a:pt x="38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609405" y="8192268"/>
            <a:ext cx="44450" cy="97790"/>
          </a:xfrm>
          <a:custGeom>
            <a:avLst/>
            <a:gdLst/>
            <a:ahLst/>
            <a:cxnLst/>
            <a:rect l="l" t="t" r="r" b="b"/>
            <a:pathLst>
              <a:path w="44450" h="97790">
                <a:moveTo>
                  <a:pt x="31267" y="97485"/>
                </a:moveTo>
                <a:lnTo>
                  <a:pt x="13093" y="97485"/>
                </a:lnTo>
                <a:lnTo>
                  <a:pt x="5892" y="97485"/>
                </a:lnTo>
                <a:lnTo>
                  <a:pt x="0" y="90550"/>
                </a:lnTo>
                <a:lnTo>
                  <a:pt x="0" y="82080"/>
                </a:lnTo>
                <a:lnTo>
                  <a:pt x="0" y="15405"/>
                </a:lnTo>
                <a:lnTo>
                  <a:pt x="0" y="6934"/>
                </a:lnTo>
                <a:lnTo>
                  <a:pt x="5892" y="0"/>
                </a:lnTo>
                <a:lnTo>
                  <a:pt x="13093" y="0"/>
                </a:lnTo>
                <a:lnTo>
                  <a:pt x="31267" y="0"/>
                </a:lnTo>
                <a:lnTo>
                  <a:pt x="38468" y="0"/>
                </a:lnTo>
                <a:lnTo>
                  <a:pt x="44373" y="6934"/>
                </a:lnTo>
                <a:lnTo>
                  <a:pt x="44373" y="15405"/>
                </a:lnTo>
                <a:lnTo>
                  <a:pt x="44373" y="82080"/>
                </a:lnTo>
                <a:lnTo>
                  <a:pt x="44373" y="90550"/>
                </a:lnTo>
                <a:lnTo>
                  <a:pt x="38468" y="97485"/>
                </a:lnTo>
                <a:lnTo>
                  <a:pt x="31267" y="97485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911034"/>
            <a:ext cx="3750309" cy="765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4818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0884" y="8925559"/>
            <a:ext cx="628650" cy="3581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20"/>
              </a:spcBef>
            </a:pPr>
            <a:r>
              <a:rPr dirty="0" sz="1600" spc="-20">
                <a:solidFill>
                  <a:srgbClr val="58595B"/>
                </a:solidFill>
                <a:latin typeface="Tahoma"/>
                <a:cs typeface="Tahoma"/>
              </a:rPr>
              <a:t>24</a:t>
            </a:r>
            <a:r>
              <a:rPr dirty="0" baseline="2777" sz="1500" spc="-30">
                <a:solidFill>
                  <a:srgbClr val="58595B"/>
                </a:solidFill>
                <a:latin typeface="Tahoma"/>
                <a:cs typeface="Tahoma"/>
              </a:rPr>
              <a:t>SOFAS</a:t>
            </a:r>
            <a:endParaRPr baseline="2777" sz="1500">
              <a:latin typeface="Tahoma"/>
              <a:cs typeface="Tahoma"/>
            </a:endParaRPr>
          </a:p>
          <a:p>
            <a:pPr marL="23495">
              <a:lnSpc>
                <a:spcPts val="760"/>
              </a:lnSpc>
            </a:pP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Sofa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</a:t>
            </a:r>
            <a:r>
              <a:rPr dirty="0" sz="700" spc="-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95B"/>
                </a:solidFill>
                <a:latin typeface="Arial"/>
                <a:cs typeface="Arial"/>
              </a:rPr>
              <a:t>Loveseat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2206" y="8846883"/>
            <a:ext cx="50165" cy="37465"/>
          </a:xfrm>
          <a:custGeom>
            <a:avLst/>
            <a:gdLst/>
            <a:ahLst/>
            <a:cxnLst/>
            <a:rect l="l" t="t" r="r" b="b"/>
            <a:pathLst>
              <a:path w="50164" h="37465">
                <a:moveTo>
                  <a:pt x="49606" y="0"/>
                </a:moveTo>
                <a:lnTo>
                  <a:pt x="41084" y="37007"/>
                </a:lnTo>
                <a:lnTo>
                  <a:pt x="6997" y="37007"/>
                </a:lnTo>
                <a:lnTo>
                  <a:pt x="0" y="0"/>
                </a:lnTo>
                <a:lnTo>
                  <a:pt x="49606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58227" y="8846883"/>
            <a:ext cx="50165" cy="37465"/>
          </a:xfrm>
          <a:custGeom>
            <a:avLst/>
            <a:gdLst/>
            <a:ahLst/>
            <a:cxnLst/>
            <a:rect l="l" t="t" r="r" b="b"/>
            <a:pathLst>
              <a:path w="50164" h="37465">
                <a:moveTo>
                  <a:pt x="49618" y="0"/>
                </a:moveTo>
                <a:lnTo>
                  <a:pt x="41097" y="37007"/>
                </a:lnTo>
                <a:lnTo>
                  <a:pt x="6997" y="37007"/>
                </a:lnTo>
                <a:lnTo>
                  <a:pt x="0" y="0"/>
                </a:lnTo>
                <a:lnTo>
                  <a:pt x="49618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64818" y="8718161"/>
            <a:ext cx="3810" cy="41910"/>
          </a:xfrm>
          <a:custGeom>
            <a:avLst/>
            <a:gdLst/>
            <a:ahLst/>
            <a:cxnLst/>
            <a:rect l="l" t="t" r="r" b="b"/>
            <a:pathLst>
              <a:path w="3810" h="41909">
                <a:moveTo>
                  <a:pt x="3530" y="0"/>
                </a:moveTo>
                <a:lnTo>
                  <a:pt x="3530" y="41808"/>
                </a:lnTo>
                <a:lnTo>
                  <a:pt x="1333" y="40652"/>
                </a:lnTo>
                <a:lnTo>
                  <a:pt x="0" y="39484"/>
                </a:lnTo>
                <a:lnTo>
                  <a:pt x="0" y="38277"/>
                </a:lnTo>
                <a:lnTo>
                  <a:pt x="0" y="0"/>
                </a:lnTo>
                <a:lnTo>
                  <a:pt x="3530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66046" y="8688220"/>
            <a:ext cx="2540" cy="77470"/>
          </a:xfrm>
          <a:custGeom>
            <a:avLst/>
            <a:gdLst/>
            <a:ahLst/>
            <a:cxnLst/>
            <a:rect l="l" t="t" r="r" b="b"/>
            <a:pathLst>
              <a:path w="2539" h="77470">
                <a:moveTo>
                  <a:pt x="1981" y="0"/>
                </a:moveTo>
                <a:lnTo>
                  <a:pt x="0" y="0"/>
                </a:lnTo>
                <a:lnTo>
                  <a:pt x="0" y="77279"/>
                </a:lnTo>
                <a:lnTo>
                  <a:pt x="1485" y="75361"/>
                </a:lnTo>
                <a:lnTo>
                  <a:pt x="1981" y="73304"/>
                </a:lnTo>
                <a:lnTo>
                  <a:pt x="1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66046" y="8688220"/>
            <a:ext cx="2540" cy="77470"/>
          </a:xfrm>
          <a:custGeom>
            <a:avLst/>
            <a:gdLst/>
            <a:ahLst/>
            <a:cxnLst/>
            <a:rect l="l" t="t" r="r" b="b"/>
            <a:pathLst>
              <a:path w="2539" h="77470">
                <a:moveTo>
                  <a:pt x="1981" y="0"/>
                </a:moveTo>
                <a:lnTo>
                  <a:pt x="1981" y="71246"/>
                </a:lnTo>
                <a:lnTo>
                  <a:pt x="1981" y="73304"/>
                </a:lnTo>
                <a:lnTo>
                  <a:pt x="1485" y="75361"/>
                </a:lnTo>
                <a:lnTo>
                  <a:pt x="0" y="77279"/>
                </a:lnTo>
                <a:lnTo>
                  <a:pt x="0" y="0"/>
                </a:lnTo>
                <a:lnTo>
                  <a:pt x="1981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86519" y="8607046"/>
            <a:ext cx="238125" cy="108585"/>
          </a:xfrm>
          <a:custGeom>
            <a:avLst/>
            <a:gdLst/>
            <a:ahLst/>
            <a:cxnLst/>
            <a:rect l="l" t="t" r="r" b="b"/>
            <a:pathLst>
              <a:path w="238125" h="108584">
                <a:moveTo>
                  <a:pt x="238125" y="22771"/>
                </a:moveTo>
                <a:lnTo>
                  <a:pt x="238125" y="108280"/>
                </a:lnTo>
                <a:lnTo>
                  <a:pt x="26733" y="108280"/>
                </a:lnTo>
                <a:lnTo>
                  <a:pt x="26733" y="70688"/>
                </a:lnTo>
                <a:lnTo>
                  <a:pt x="26733" y="62230"/>
                </a:lnTo>
                <a:lnTo>
                  <a:pt x="19710" y="55384"/>
                </a:lnTo>
                <a:lnTo>
                  <a:pt x="11036" y="55384"/>
                </a:lnTo>
                <a:lnTo>
                  <a:pt x="0" y="55384"/>
                </a:lnTo>
                <a:lnTo>
                  <a:pt x="0" y="22771"/>
                </a:lnTo>
                <a:lnTo>
                  <a:pt x="1839" y="13930"/>
                </a:lnTo>
                <a:lnTo>
                  <a:pt x="6848" y="6689"/>
                </a:lnTo>
                <a:lnTo>
                  <a:pt x="14262" y="1797"/>
                </a:lnTo>
                <a:lnTo>
                  <a:pt x="23317" y="0"/>
                </a:lnTo>
                <a:lnTo>
                  <a:pt x="214807" y="0"/>
                </a:lnTo>
                <a:lnTo>
                  <a:pt x="223862" y="1797"/>
                </a:lnTo>
                <a:lnTo>
                  <a:pt x="231276" y="6689"/>
                </a:lnTo>
                <a:lnTo>
                  <a:pt x="236285" y="13930"/>
                </a:lnTo>
                <a:lnTo>
                  <a:pt x="238125" y="22771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6859" y="8761617"/>
            <a:ext cx="635" cy="30480"/>
          </a:xfrm>
          <a:custGeom>
            <a:avLst/>
            <a:gdLst/>
            <a:ahLst/>
            <a:cxnLst/>
            <a:rect l="l" t="t" r="r" b="b"/>
            <a:pathLst>
              <a:path w="635" h="30479">
                <a:moveTo>
                  <a:pt x="419" y="4279"/>
                </a:moveTo>
                <a:lnTo>
                  <a:pt x="419" y="30200"/>
                </a:lnTo>
                <a:lnTo>
                  <a:pt x="0" y="30200"/>
                </a:lnTo>
                <a:lnTo>
                  <a:pt x="0" y="0"/>
                </a:lnTo>
                <a:lnTo>
                  <a:pt x="0" y="1460"/>
                </a:lnTo>
                <a:lnTo>
                  <a:pt x="152" y="2882"/>
                </a:lnTo>
                <a:lnTo>
                  <a:pt x="419" y="4279"/>
                </a:lnTo>
                <a:close/>
              </a:path>
            </a:pathLst>
          </a:custGeom>
          <a:ln w="6349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5114" y="8607046"/>
            <a:ext cx="241935" cy="108585"/>
          </a:xfrm>
          <a:custGeom>
            <a:avLst/>
            <a:gdLst/>
            <a:ahLst/>
            <a:cxnLst/>
            <a:rect l="l" t="t" r="r" b="b"/>
            <a:pathLst>
              <a:path w="241935" h="108584">
                <a:moveTo>
                  <a:pt x="241744" y="22745"/>
                </a:moveTo>
                <a:lnTo>
                  <a:pt x="241744" y="108280"/>
                </a:lnTo>
                <a:lnTo>
                  <a:pt x="0" y="108280"/>
                </a:lnTo>
                <a:lnTo>
                  <a:pt x="0" y="22771"/>
                </a:lnTo>
                <a:lnTo>
                  <a:pt x="1866" y="13930"/>
                </a:lnTo>
                <a:lnTo>
                  <a:pt x="6950" y="6689"/>
                </a:lnTo>
                <a:lnTo>
                  <a:pt x="14476" y="1797"/>
                </a:lnTo>
                <a:lnTo>
                  <a:pt x="23672" y="0"/>
                </a:lnTo>
                <a:lnTo>
                  <a:pt x="218071" y="0"/>
                </a:lnTo>
                <a:lnTo>
                  <a:pt x="227264" y="1793"/>
                </a:lnTo>
                <a:lnTo>
                  <a:pt x="234784" y="6677"/>
                </a:lnTo>
                <a:lnTo>
                  <a:pt x="239867" y="13908"/>
                </a:lnTo>
                <a:lnTo>
                  <a:pt x="241744" y="22745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67278" y="8715326"/>
            <a:ext cx="237490" cy="76835"/>
          </a:xfrm>
          <a:custGeom>
            <a:avLst/>
            <a:gdLst/>
            <a:ahLst/>
            <a:cxnLst/>
            <a:rect l="l" t="t" r="r" b="b"/>
            <a:pathLst>
              <a:path w="237489" h="76834">
                <a:moveTo>
                  <a:pt x="237324" y="0"/>
                </a:moveTo>
                <a:lnTo>
                  <a:pt x="237324" y="76492"/>
                </a:lnTo>
                <a:lnTo>
                  <a:pt x="0" y="76492"/>
                </a:lnTo>
                <a:lnTo>
                  <a:pt x="0" y="14236"/>
                </a:lnTo>
                <a:lnTo>
                  <a:pt x="76" y="13881"/>
                </a:lnTo>
                <a:lnTo>
                  <a:pt x="101" y="13500"/>
                </a:lnTo>
                <a:lnTo>
                  <a:pt x="101" y="13119"/>
                </a:lnTo>
                <a:lnTo>
                  <a:pt x="101" y="0"/>
                </a:lnTo>
                <a:lnTo>
                  <a:pt x="237324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54972" y="8662430"/>
            <a:ext cx="782320" cy="183515"/>
          </a:xfrm>
          <a:custGeom>
            <a:avLst/>
            <a:gdLst/>
            <a:ahLst/>
            <a:cxnLst/>
            <a:rect l="l" t="t" r="r" b="b"/>
            <a:pathLst>
              <a:path w="782320" h="183515">
                <a:moveTo>
                  <a:pt x="781824" y="15303"/>
                </a:moveTo>
                <a:lnTo>
                  <a:pt x="781824" y="167614"/>
                </a:lnTo>
                <a:lnTo>
                  <a:pt x="781824" y="176060"/>
                </a:lnTo>
                <a:lnTo>
                  <a:pt x="774801" y="182918"/>
                </a:lnTo>
                <a:lnTo>
                  <a:pt x="766203" y="182918"/>
                </a:lnTo>
                <a:lnTo>
                  <a:pt x="15697" y="182918"/>
                </a:lnTo>
                <a:lnTo>
                  <a:pt x="7035" y="182918"/>
                </a:lnTo>
                <a:lnTo>
                  <a:pt x="0" y="176060"/>
                </a:lnTo>
                <a:lnTo>
                  <a:pt x="0" y="167614"/>
                </a:lnTo>
                <a:lnTo>
                  <a:pt x="0" y="15303"/>
                </a:lnTo>
                <a:lnTo>
                  <a:pt x="0" y="6845"/>
                </a:lnTo>
                <a:lnTo>
                  <a:pt x="7035" y="0"/>
                </a:lnTo>
                <a:lnTo>
                  <a:pt x="15697" y="0"/>
                </a:lnTo>
                <a:lnTo>
                  <a:pt x="42583" y="0"/>
                </a:lnTo>
                <a:lnTo>
                  <a:pt x="51257" y="0"/>
                </a:lnTo>
                <a:lnTo>
                  <a:pt x="58280" y="6845"/>
                </a:lnTo>
                <a:lnTo>
                  <a:pt x="58280" y="15303"/>
                </a:lnTo>
                <a:lnTo>
                  <a:pt x="58280" y="52895"/>
                </a:lnTo>
                <a:lnTo>
                  <a:pt x="34213" y="52895"/>
                </a:lnTo>
                <a:lnTo>
                  <a:pt x="34213" y="129387"/>
                </a:lnTo>
                <a:lnTo>
                  <a:pt x="749630" y="129387"/>
                </a:lnTo>
                <a:lnTo>
                  <a:pt x="749630" y="52895"/>
                </a:lnTo>
                <a:lnTo>
                  <a:pt x="723531" y="52895"/>
                </a:lnTo>
                <a:lnTo>
                  <a:pt x="723531" y="15278"/>
                </a:lnTo>
                <a:lnTo>
                  <a:pt x="723531" y="11049"/>
                </a:lnTo>
                <a:lnTo>
                  <a:pt x="725297" y="7251"/>
                </a:lnTo>
                <a:lnTo>
                  <a:pt x="728154" y="4470"/>
                </a:lnTo>
                <a:lnTo>
                  <a:pt x="728878" y="3759"/>
                </a:lnTo>
                <a:lnTo>
                  <a:pt x="729653" y="3136"/>
                </a:lnTo>
                <a:lnTo>
                  <a:pt x="730478" y="2603"/>
                </a:lnTo>
                <a:lnTo>
                  <a:pt x="731418" y="1968"/>
                </a:lnTo>
                <a:lnTo>
                  <a:pt x="735457" y="419"/>
                </a:lnTo>
                <a:lnTo>
                  <a:pt x="735736" y="342"/>
                </a:lnTo>
                <a:lnTo>
                  <a:pt x="735888" y="342"/>
                </a:lnTo>
                <a:lnTo>
                  <a:pt x="736981" y="127"/>
                </a:lnTo>
                <a:lnTo>
                  <a:pt x="738098" y="0"/>
                </a:lnTo>
                <a:lnTo>
                  <a:pt x="739241" y="0"/>
                </a:lnTo>
                <a:lnTo>
                  <a:pt x="766203" y="0"/>
                </a:lnTo>
                <a:lnTo>
                  <a:pt x="774801" y="0"/>
                </a:lnTo>
                <a:lnTo>
                  <a:pt x="781824" y="6845"/>
                </a:lnTo>
                <a:lnTo>
                  <a:pt x="781824" y="15303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66859" y="8607021"/>
            <a:ext cx="238760" cy="159385"/>
          </a:xfrm>
          <a:custGeom>
            <a:avLst/>
            <a:gdLst/>
            <a:ahLst/>
            <a:cxnLst/>
            <a:rect l="l" t="t" r="r" b="b"/>
            <a:pathLst>
              <a:path w="238760" h="159384">
                <a:moveTo>
                  <a:pt x="238150" y="22771"/>
                </a:moveTo>
                <a:lnTo>
                  <a:pt x="238150" y="55384"/>
                </a:lnTo>
                <a:lnTo>
                  <a:pt x="227355" y="55384"/>
                </a:lnTo>
                <a:lnTo>
                  <a:pt x="226212" y="55384"/>
                </a:lnTo>
                <a:lnTo>
                  <a:pt x="225069" y="55511"/>
                </a:lnTo>
                <a:lnTo>
                  <a:pt x="224002" y="55752"/>
                </a:lnTo>
                <a:lnTo>
                  <a:pt x="223850" y="55752"/>
                </a:lnTo>
                <a:lnTo>
                  <a:pt x="223697" y="55778"/>
                </a:lnTo>
                <a:lnTo>
                  <a:pt x="222897" y="55981"/>
                </a:lnTo>
                <a:lnTo>
                  <a:pt x="222250" y="56184"/>
                </a:lnTo>
                <a:lnTo>
                  <a:pt x="221627" y="56438"/>
                </a:lnTo>
                <a:lnTo>
                  <a:pt x="220535" y="56845"/>
                </a:lnTo>
                <a:lnTo>
                  <a:pt x="219532" y="57378"/>
                </a:lnTo>
                <a:lnTo>
                  <a:pt x="218592" y="58013"/>
                </a:lnTo>
                <a:lnTo>
                  <a:pt x="217766" y="58546"/>
                </a:lnTo>
                <a:lnTo>
                  <a:pt x="216992" y="59169"/>
                </a:lnTo>
                <a:lnTo>
                  <a:pt x="216268" y="59880"/>
                </a:lnTo>
                <a:lnTo>
                  <a:pt x="213410" y="62661"/>
                </a:lnTo>
                <a:lnTo>
                  <a:pt x="211645" y="66459"/>
                </a:lnTo>
                <a:lnTo>
                  <a:pt x="211645" y="70688"/>
                </a:lnTo>
                <a:lnTo>
                  <a:pt x="211645" y="108280"/>
                </a:lnTo>
                <a:lnTo>
                  <a:pt x="520" y="108280"/>
                </a:lnTo>
                <a:lnTo>
                  <a:pt x="520" y="121399"/>
                </a:lnTo>
                <a:lnTo>
                  <a:pt x="520" y="121780"/>
                </a:lnTo>
                <a:lnTo>
                  <a:pt x="495" y="122161"/>
                </a:lnTo>
                <a:lnTo>
                  <a:pt x="419" y="122516"/>
                </a:lnTo>
                <a:lnTo>
                  <a:pt x="419" y="158876"/>
                </a:lnTo>
                <a:lnTo>
                  <a:pt x="152" y="157479"/>
                </a:lnTo>
                <a:lnTo>
                  <a:pt x="0" y="156057"/>
                </a:lnTo>
                <a:lnTo>
                  <a:pt x="0" y="154597"/>
                </a:lnTo>
                <a:lnTo>
                  <a:pt x="0" y="22771"/>
                </a:lnTo>
                <a:lnTo>
                  <a:pt x="1839" y="13930"/>
                </a:lnTo>
                <a:lnTo>
                  <a:pt x="6848" y="6689"/>
                </a:lnTo>
                <a:lnTo>
                  <a:pt x="14262" y="1797"/>
                </a:lnTo>
                <a:lnTo>
                  <a:pt x="23317" y="0"/>
                </a:lnTo>
                <a:lnTo>
                  <a:pt x="214833" y="0"/>
                </a:lnTo>
                <a:lnTo>
                  <a:pt x="223887" y="1797"/>
                </a:lnTo>
                <a:lnTo>
                  <a:pt x="231301" y="6689"/>
                </a:lnTo>
                <a:lnTo>
                  <a:pt x="236310" y="13930"/>
                </a:lnTo>
                <a:lnTo>
                  <a:pt x="238150" y="22771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89453" y="8710041"/>
            <a:ext cx="236854" cy="80645"/>
          </a:xfrm>
          <a:custGeom>
            <a:avLst/>
            <a:gdLst/>
            <a:ahLst/>
            <a:cxnLst/>
            <a:rect l="l" t="t" r="r" b="b"/>
            <a:pathLst>
              <a:path w="236855" h="80645">
                <a:moveTo>
                  <a:pt x="236613" y="80378"/>
                </a:moveTo>
                <a:lnTo>
                  <a:pt x="0" y="80378"/>
                </a:lnTo>
                <a:lnTo>
                  <a:pt x="0" y="0"/>
                </a:lnTo>
                <a:lnTo>
                  <a:pt x="236613" y="0"/>
                </a:lnTo>
                <a:lnTo>
                  <a:pt x="236613" y="80378"/>
                </a:lnTo>
                <a:close/>
              </a:path>
            </a:pathLst>
          </a:custGeom>
          <a:ln w="6349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6803" y="8710041"/>
            <a:ext cx="243840" cy="80645"/>
          </a:xfrm>
          <a:custGeom>
            <a:avLst/>
            <a:gdLst/>
            <a:ahLst/>
            <a:cxnLst/>
            <a:rect l="l" t="t" r="r" b="b"/>
            <a:pathLst>
              <a:path w="243839" h="80645">
                <a:moveTo>
                  <a:pt x="243471" y="80378"/>
                </a:moveTo>
                <a:lnTo>
                  <a:pt x="0" y="80378"/>
                </a:lnTo>
                <a:lnTo>
                  <a:pt x="0" y="0"/>
                </a:lnTo>
                <a:lnTo>
                  <a:pt x="243471" y="0"/>
                </a:lnTo>
                <a:lnTo>
                  <a:pt x="243471" y="80378"/>
                </a:lnTo>
                <a:close/>
              </a:path>
            </a:pathLst>
          </a:custGeom>
          <a:ln w="6349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67544" y="8750668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 h="0">
                <a:moveTo>
                  <a:pt x="0" y="0"/>
                </a:moveTo>
                <a:lnTo>
                  <a:pt x="237210" y="0"/>
                </a:lnTo>
              </a:path>
            </a:pathLst>
          </a:custGeom>
          <a:ln w="7950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67544" y="8710917"/>
            <a:ext cx="237490" cy="80010"/>
          </a:xfrm>
          <a:custGeom>
            <a:avLst/>
            <a:gdLst/>
            <a:ahLst/>
            <a:cxnLst/>
            <a:rect l="l" t="t" r="r" b="b"/>
            <a:pathLst>
              <a:path w="237489" h="80009">
                <a:moveTo>
                  <a:pt x="237210" y="79502"/>
                </a:moveTo>
                <a:lnTo>
                  <a:pt x="0" y="79502"/>
                </a:lnTo>
                <a:lnTo>
                  <a:pt x="0" y="0"/>
                </a:lnTo>
                <a:lnTo>
                  <a:pt x="237210" y="0"/>
                </a:lnTo>
                <a:lnTo>
                  <a:pt x="237210" y="79502"/>
                </a:lnTo>
                <a:close/>
              </a:path>
            </a:pathLst>
          </a:custGeom>
          <a:ln w="6349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85039" y="8610808"/>
            <a:ext cx="415290" cy="201295"/>
          </a:xfrm>
          <a:custGeom>
            <a:avLst/>
            <a:gdLst/>
            <a:ahLst/>
            <a:cxnLst/>
            <a:rect l="l" t="t" r="r" b="b"/>
            <a:pathLst>
              <a:path w="415289" h="201295">
                <a:moveTo>
                  <a:pt x="414883" y="119875"/>
                </a:moveTo>
                <a:lnTo>
                  <a:pt x="414883" y="182054"/>
                </a:lnTo>
                <a:lnTo>
                  <a:pt x="413418" y="189529"/>
                </a:lnTo>
                <a:lnTo>
                  <a:pt x="409428" y="195646"/>
                </a:lnTo>
                <a:lnTo>
                  <a:pt x="403525" y="199778"/>
                </a:lnTo>
                <a:lnTo>
                  <a:pt x="396316" y="201295"/>
                </a:lnTo>
                <a:lnTo>
                  <a:pt x="18554" y="201295"/>
                </a:lnTo>
                <a:lnTo>
                  <a:pt x="11353" y="199778"/>
                </a:lnTo>
                <a:lnTo>
                  <a:pt x="5453" y="195646"/>
                </a:lnTo>
                <a:lnTo>
                  <a:pt x="1465" y="189529"/>
                </a:lnTo>
                <a:lnTo>
                  <a:pt x="0" y="182054"/>
                </a:lnTo>
                <a:lnTo>
                  <a:pt x="0" y="19240"/>
                </a:lnTo>
                <a:lnTo>
                  <a:pt x="1465" y="11765"/>
                </a:lnTo>
                <a:lnTo>
                  <a:pt x="5453" y="5648"/>
                </a:lnTo>
                <a:lnTo>
                  <a:pt x="11353" y="1516"/>
                </a:lnTo>
                <a:lnTo>
                  <a:pt x="18554" y="0"/>
                </a:lnTo>
                <a:lnTo>
                  <a:pt x="44653" y="0"/>
                </a:lnTo>
                <a:lnTo>
                  <a:pt x="63207" y="100634"/>
                </a:lnTo>
                <a:lnTo>
                  <a:pt x="396316" y="100634"/>
                </a:lnTo>
                <a:lnTo>
                  <a:pt x="403525" y="102153"/>
                </a:lnTo>
                <a:lnTo>
                  <a:pt x="409428" y="106287"/>
                </a:lnTo>
                <a:lnTo>
                  <a:pt x="413418" y="112405"/>
                </a:lnTo>
                <a:lnTo>
                  <a:pt x="414883" y="119875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11162" y="8812103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58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54304" y="8812103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5" h="40640">
                <a:moveTo>
                  <a:pt x="29590" y="0"/>
                </a:moveTo>
                <a:lnTo>
                  <a:pt x="22771" y="40589"/>
                </a:lnTo>
                <a:lnTo>
                  <a:pt x="5968" y="40589"/>
                </a:lnTo>
                <a:lnTo>
                  <a:pt x="0" y="0"/>
                </a:lnTo>
                <a:lnTo>
                  <a:pt x="29590" y="0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61581" y="8916416"/>
            <a:ext cx="116840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65">
                <a:solidFill>
                  <a:srgbClr val="58595B"/>
                </a:solidFill>
                <a:latin typeface="Tahoma"/>
                <a:cs typeface="Tahoma"/>
              </a:rPr>
              <a:t>30</a:t>
            </a:r>
            <a:r>
              <a:rPr dirty="0" sz="1000" spc="-65">
                <a:solidFill>
                  <a:srgbClr val="58595B"/>
                </a:solidFill>
                <a:latin typeface="Tahoma"/>
                <a:cs typeface="Tahoma"/>
              </a:rPr>
              <a:t>SETTEES/CHAISES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3421" y="8927845"/>
            <a:ext cx="74993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40">
                <a:solidFill>
                  <a:srgbClr val="58595B"/>
                </a:solidFill>
                <a:latin typeface="Tahoma"/>
                <a:cs typeface="Tahoma"/>
              </a:rPr>
              <a:t>3</a:t>
            </a:r>
            <a:r>
              <a:rPr dirty="0" sz="1600" spc="125">
                <a:solidFill>
                  <a:srgbClr val="58595B"/>
                </a:solidFill>
                <a:latin typeface="Tahoma"/>
                <a:cs typeface="Tahoma"/>
              </a:rPr>
              <a:t>3</a:t>
            </a:r>
            <a:r>
              <a:rPr dirty="0" baseline="5555" sz="1500" spc="-60">
                <a:solidFill>
                  <a:srgbClr val="58595B"/>
                </a:solidFill>
                <a:latin typeface="Tahoma"/>
                <a:cs typeface="Tahoma"/>
              </a:rPr>
              <a:t>BENCHES</a:t>
            </a:r>
            <a:endParaRPr baseline="5555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54714" y="8649169"/>
            <a:ext cx="523240" cy="136525"/>
          </a:xfrm>
          <a:custGeom>
            <a:avLst/>
            <a:gdLst/>
            <a:ahLst/>
            <a:cxnLst/>
            <a:rect l="l" t="t" r="r" b="b"/>
            <a:pathLst>
              <a:path w="523239" h="136525">
                <a:moveTo>
                  <a:pt x="427558" y="0"/>
                </a:moveTo>
                <a:lnTo>
                  <a:pt x="509650" y="0"/>
                </a:lnTo>
                <a:lnTo>
                  <a:pt x="517105" y="0"/>
                </a:lnTo>
                <a:lnTo>
                  <a:pt x="523201" y="3746"/>
                </a:lnTo>
                <a:lnTo>
                  <a:pt x="523201" y="8343"/>
                </a:lnTo>
                <a:lnTo>
                  <a:pt x="523201" y="128054"/>
                </a:lnTo>
                <a:lnTo>
                  <a:pt x="523201" y="132613"/>
                </a:lnTo>
                <a:lnTo>
                  <a:pt x="517105" y="136397"/>
                </a:lnTo>
                <a:lnTo>
                  <a:pt x="6070" y="136397"/>
                </a:lnTo>
                <a:lnTo>
                  <a:pt x="0" y="132613"/>
                </a:lnTo>
                <a:lnTo>
                  <a:pt x="0" y="128054"/>
                </a:lnTo>
                <a:lnTo>
                  <a:pt x="0" y="8343"/>
                </a:lnTo>
                <a:lnTo>
                  <a:pt x="0" y="3746"/>
                </a:lnTo>
                <a:lnTo>
                  <a:pt x="6070" y="0"/>
                </a:lnTo>
                <a:lnTo>
                  <a:pt x="13550" y="0"/>
                </a:lnTo>
                <a:lnTo>
                  <a:pt x="94919" y="0"/>
                </a:lnTo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13248" y="8785567"/>
            <a:ext cx="48260" cy="90170"/>
          </a:xfrm>
          <a:custGeom>
            <a:avLst/>
            <a:gdLst/>
            <a:ahLst/>
            <a:cxnLst/>
            <a:rect l="l" t="t" r="r" b="b"/>
            <a:pathLst>
              <a:path w="48260" h="90170">
                <a:moveTo>
                  <a:pt x="47866" y="0"/>
                </a:moveTo>
                <a:lnTo>
                  <a:pt x="36817" y="89915"/>
                </a:lnTo>
                <a:lnTo>
                  <a:pt x="9652" y="89915"/>
                </a:lnTo>
                <a:lnTo>
                  <a:pt x="0" y="0"/>
                </a:lnTo>
                <a:lnTo>
                  <a:pt x="47866" y="0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80888" y="8785567"/>
            <a:ext cx="48260" cy="90170"/>
          </a:xfrm>
          <a:custGeom>
            <a:avLst/>
            <a:gdLst/>
            <a:ahLst/>
            <a:cxnLst/>
            <a:rect l="l" t="t" r="r" b="b"/>
            <a:pathLst>
              <a:path w="48260" h="90170">
                <a:moveTo>
                  <a:pt x="47866" y="0"/>
                </a:moveTo>
                <a:lnTo>
                  <a:pt x="36817" y="89915"/>
                </a:lnTo>
                <a:lnTo>
                  <a:pt x="9651" y="89915"/>
                </a:lnTo>
                <a:lnTo>
                  <a:pt x="0" y="0"/>
                </a:lnTo>
                <a:lnTo>
                  <a:pt x="47866" y="0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49634" y="8649169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90">
                <a:moveTo>
                  <a:pt x="0" y="34099"/>
                </a:moveTo>
                <a:lnTo>
                  <a:pt x="0" y="0"/>
                </a:lnTo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82272" y="8649169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90">
                <a:moveTo>
                  <a:pt x="0" y="34099"/>
                </a:moveTo>
                <a:lnTo>
                  <a:pt x="0" y="0"/>
                </a:lnTo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50750" y="8684221"/>
            <a:ext cx="330835" cy="31750"/>
          </a:xfrm>
          <a:custGeom>
            <a:avLst/>
            <a:gdLst/>
            <a:ahLst/>
            <a:cxnLst/>
            <a:rect l="l" t="t" r="r" b="b"/>
            <a:pathLst>
              <a:path w="330835" h="31750">
                <a:moveTo>
                  <a:pt x="330403" y="31635"/>
                </a:moveTo>
                <a:lnTo>
                  <a:pt x="0" y="31635"/>
                </a:lnTo>
                <a:lnTo>
                  <a:pt x="0" y="0"/>
                </a:lnTo>
                <a:lnTo>
                  <a:pt x="330403" y="0"/>
                </a:lnTo>
                <a:lnTo>
                  <a:pt x="330403" y="31635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91189" y="8916410"/>
            <a:ext cx="1069975" cy="595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2860">
              <a:lnSpc>
                <a:spcPts val="1875"/>
              </a:lnSpc>
              <a:spcBef>
                <a:spcPts val="120"/>
              </a:spcBef>
            </a:pPr>
            <a:r>
              <a:rPr dirty="0" sz="1600" spc="-10">
                <a:solidFill>
                  <a:srgbClr val="58595B"/>
                </a:solidFill>
                <a:latin typeface="Tahoma"/>
                <a:cs typeface="Tahoma"/>
              </a:rPr>
              <a:t>4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CHAIRS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795"/>
              </a:lnSpc>
            </a:pP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10">
                <a:solidFill>
                  <a:srgbClr val="58595B"/>
                </a:solidFill>
                <a:latin typeface="Arial"/>
                <a:cs typeface="Arial"/>
              </a:rPr>
              <a:t>Wing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Lounge</a:t>
            </a:r>
            <a:r>
              <a:rPr dirty="0" sz="700" spc="-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</a:pP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Swivel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58595B"/>
                </a:solidFill>
                <a:latin typeface="Arial"/>
                <a:cs typeface="Arial"/>
              </a:rPr>
              <a:t>Reclining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5">
                <a:solidFill>
                  <a:srgbClr val="58595B"/>
                </a:solidFill>
                <a:latin typeface="Arial"/>
                <a:cs typeface="Arial"/>
              </a:rPr>
              <a:t>Dining</a:t>
            </a: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 </a:t>
            </a: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Bar </a:t>
            </a:r>
            <a:r>
              <a:rPr dirty="0" sz="700" spc="25">
                <a:solidFill>
                  <a:srgbClr val="58595B"/>
                </a:solidFill>
                <a:latin typeface="Arial"/>
                <a:cs typeface="Arial"/>
              </a:rPr>
              <a:t>&amp; </a:t>
            </a:r>
            <a:r>
              <a:rPr dirty="0" sz="700" spc="0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</a:t>
            </a:r>
            <a:r>
              <a:rPr dirty="0" sz="70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58595B"/>
                </a:solidFill>
                <a:latin typeface="Arial"/>
                <a:cs typeface="Arial"/>
              </a:rPr>
              <a:t>Game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70289" y="8579864"/>
            <a:ext cx="285115" cy="300990"/>
          </a:xfrm>
          <a:custGeom>
            <a:avLst/>
            <a:gdLst/>
            <a:ahLst/>
            <a:cxnLst/>
            <a:rect l="l" t="t" r="r" b="b"/>
            <a:pathLst>
              <a:path w="285115" h="300990">
                <a:moveTo>
                  <a:pt x="270078" y="102641"/>
                </a:moveTo>
                <a:lnTo>
                  <a:pt x="254419" y="102641"/>
                </a:lnTo>
                <a:lnTo>
                  <a:pt x="254419" y="8318"/>
                </a:lnTo>
                <a:lnTo>
                  <a:pt x="254419" y="3733"/>
                </a:lnTo>
                <a:lnTo>
                  <a:pt x="250558" y="0"/>
                </a:lnTo>
                <a:lnTo>
                  <a:pt x="245821" y="0"/>
                </a:lnTo>
                <a:lnTo>
                  <a:pt x="38925" y="0"/>
                </a:lnTo>
                <a:lnTo>
                  <a:pt x="34188" y="0"/>
                </a:lnTo>
                <a:lnTo>
                  <a:pt x="30327" y="3733"/>
                </a:lnTo>
                <a:lnTo>
                  <a:pt x="30327" y="8318"/>
                </a:lnTo>
                <a:lnTo>
                  <a:pt x="30327" y="102641"/>
                </a:lnTo>
                <a:lnTo>
                  <a:pt x="14668" y="102641"/>
                </a:lnTo>
                <a:lnTo>
                  <a:pt x="6578" y="102641"/>
                </a:lnTo>
                <a:lnTo>
                  <a:pt x="0" y="109004"/>
                </a:lnTo>
                <a:lnTo>
                  <a:pt x="0" y="116827"/>
                </a:lnTo>
                <a:lnTo>
                  <a:pt x="0" y="249758"/>
                </a:lnTo>
                <a:lnTo>
                  <a:pt x="0" y="257581"/>
                </a:lnTo>
                <a:lnTo>
                  <a:pt x="6578" y="263944"/>
                </a:lnTo>
                <a:lnTo>
                  <a:pt x="14668" y="263944"/>
                </a:lnTo>
                <a:lnTo>
                  <a:pt x="23329" y="263944"/>
                </a:lnTo>
                <a:lnTo>
                  <a:pt x="29527" y="300710"/>
                </a:lnTo>
                <a:lnTo>
                  <a:pt x="61074" y="300710"/>
                </a:lnTo>
                <a:lnTo>
                  <a:pt x="68592" y="263944"/>
                </a:lnTo>
                <a:lnTo>
                  <a:pt x="214693" y="263944"/>
                </a:lnTo>
                <a:lnTo>
                  <a:pt x="220891" y="300710"/>
                </a:lnTo>
                <a:lnTo>
                  <a:pt x="252476" y="300710"/>
                </a:lnTo>
                <a:lnTo>
                  <a:pt x="260007" y="263944"/>
                </a:lnTo>
                <a:lnTo>
                  <a:pt x="270078" y="263944"/>
                </a:lnTo>
                <a:lnTo>
                  <a:pt x="278155" y="263944"/>
                </a:lnTo>
                <a:lnTo>
                  <a:pt x="284721" y="257581"/>
                </a:lnTo>
                <a:lnTo>
                  <a:pt x="284721" y="249758"/>
                </a:lnTo>
                <a:lnTo>
                  <a:pt x="284721" y="116827"/>
                </a:lnTo>
                <a:lnTo>
                  <a:pt x="284721" y="109004"/>
                </a:lnTo>
                <a:lnTo>
                  <a:pt x="278155" y="102641"/>
                </a:lnTo>
                <a:lnTo>
                  <a:pt x="270078" y="102641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99156" y="8578353"/>
            <a:ext cx="227012" cy="19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95359" y="884380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34594" y="35102"/>
                </a:moveTo>
                <a:lnTo>
                  <a:pt x="5905" y="35102"/>
                </a:lnTo>
                <a:lnTo>
                  <a:pt x="0" y="0"/>
                </a:lnTo>
                <a:lnTo>
                  <a:pt x="41783" y="0"/>
                </a:lnTo>
                <a:lnTo>
                  <a:pt x="34594" y="35102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86722" y="884380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34632" y="35102"/>
                </a:moveTo>
                <a:lnTo>
                  <a:pt x="5918" y="35102"/>
                </a:lnTo>
                <a:lnTo>
                  <a:pt x="0" y="0"/>
                </a:lnTo>
                <a:lnTo>
                  <a:pt x="41821" y="0"/>
                </a:lnTo>
                <a:lnTo>
                  <a:pt x="34632" y="35102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72004" y="8684156"/>
            <a:ext cx="281305" cy="158115"/>
          </a:xfrm>
          <a:custGeom>
            <a:avLst/>
            <a:gdLst/>
            <a:ahLst/>
            <a:cxnLst/>
            <a:rect l="l" t="t" r="r" b="b"/>
            <a:pathLst>
              <a:path w="281305" h="158115">
                <a:moveTo>
                  <a:pt x="281292" y="145465"/>
                </a:moveTo>
                <a:lnTo>
                  <a:pt x="281292" y="152374"/>
                </a:lnTo>
                <a:lnTo>
                  <a:pt x="275488" y="158000"/>
                </a:lnTo>
                <a:lnTo>
                  <a:pt x="268363" y="158000"/>
                </a:lnTo>
                <a:lnTo>
                  <a:pt x="258622" y="158000"/>
                </a:lnTo>
                <a:lnTo>
                  <a:pt x="5803" y="158000"/>
                </a:lnTo>
                <a:lnTo>
                  <a:pt x="0" y="152374"/>
                </a:lnTo>
                <a:lnTo>
                  <a:pt x="0" y="145465"/>
                </a:lnTo>
                <a:lnTo>
                  <a:pt x="0" y="12534"/>
                </a:lnTo>
                <a:lnTo>
                  <a:pt x="0" y="5626"/>
                </a:lnTo>
                <a:lnTo>
                  <a:pt x="5803" y="0"/>
                </a:lnTo>
                <a:lnTo>
                  <a:pt x="12953" y="0"/>
                </a:lnTo>
                <a:lnTo>
                  <a:pt x="28613" y="0"/>
                </a:lnTo>
                <a:lnTo>
                  <a:pt x="36652" y="0"/>
                </a:lnTo>
                <a:lnTo>
                  <a:pt x="43814" y="0"/>
                </a:lnTo>
                <a:lnTo>
                  <a:pt x="49644" y="5626"/>
                </a:lnTo>
                <a:lnTo>
                  <a:pt x="49644" y="12534"/>
                </a:lnTo>
                <a:lnTo>
                  <a:pt x="49644" y="37147"/>
                </a:lnTo>
                <a:lnTo>
                  <a:pt x="49644" y="38798"/>
                </a:lnTo>
                <a:lnTo>
                  <a:pt x="49644" y="86169"/>
                </a:lnTo>
                <a:lnTo>
                  <a:pt x="231635" y="86169"/>
                </a:lnTo>
                <a:lnTo>
                  <a:pt x="231635" y="38798"/>
                </a:lnTo>
                <a:lnTo>
                  <a:pt x="231635" y="37147"/>
                </a:lnTo>
                <a:lnTo>
                  <a:pt x="231635" y="12534"/>
                </a:lnTo>
                <a:lnTo>
                  <a:pt x="231635" y="5626"/>
                </a:lnTo>
                <a:lnTo>
                  <a:pt x="237451" y="0"/>
                </a:lnTo>
                <a:lnTo>
                  <a:pt x="244602" y="0"/>
                </a:lnTo>
                <a:lnTo>
                  <a:pt x="252704" y="0"/>
                </a:lnTo>
                <a:lnTo>
                  <a:pt x="268363" y="0"/>
                </a:lnTo>
                <a:lnTo>
                  <a:pt x="275488" y="0"/>
                </a:lnTo>
                <a:lnTo>
                  <a:pt x="281292" y="5626"/>
                </a:lnTo>
                <a:lnTo>
                  <a:pt x="281292" y="12534"/>
                </a:lnTo>
                <a:lnTo>
                  <a:pt x="281292" y="145465"/>
                </a:lnTo>
                <a:close/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0"/>
            <a:ext cx="7772400" cy="795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07342" y="7217426"/>
            <a:ext cx="2905760" cy="608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45" b="1">
                <a:solidFill>
                  <a:srgbClr val="FFFFFF"/>
                </a:solidFill>
                <a:latin typeface="Verdana"/>
                <a:cs typeface="Verdana"/>
              </a:rPr>
              <a:t>CONTENTS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5750-40 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SETTEES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8194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6998" y="8016633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20042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10851" y="7918207"/>
            <a:ext cx="1438910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6082-01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7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32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30.5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32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20.5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24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22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6200" y="5724866"/>
            <a:ext cx="2033650" cy="1981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5198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0951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39051" y="7918207"/>
            <a:ext cx="1534795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6085-01 </a:t>
            </a:r>
            <a:r>
              <a:rPr dirty="0" sz="800" spc="0">
                <a:solidFill>
                  <a:srgbClr val="808285"/>
                </a:solidFill>
                <a:latin typeface="Arial"/>
                <a:cs typeface="Arial"/>
              </a:rPr>
              <a:t>OCCASIONAL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33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35.5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24 | sh 19 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36998" y="3784475"/>
            <a:ext cx="217957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2752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10000" y="3714167"/>
          <a:ext cx="217487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6054-01 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sh 18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(1)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16”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25”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1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886200" y="1399032"/>
            <a:ext cx="1741098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2525" y="3737411"/>
            <a:ext cx="210305" cy="331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33091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57703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38200" y="3714167"/>
          <a:ext cx="22987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0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6072-35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OFFICE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baseline="11904" sz="1050" spc="37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31-35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25-29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19-23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Gas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lift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knee-tilt</a:t>
                      </a:r>
                      <a:r>
                        <a:rPr dirty="0" sz="8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14400" y="1252880"/>
            <a:ext cx="1886827" cy="2243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500" y="438784"/>
            <a:ext cx="31534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38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DESK SWIVEL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ACCENT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LOUNGE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51576" y="1359197"/>
            <a:ext cx="877823" cy="975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95544" y="5471096"/>
            <a:ext cx="873239" cy="744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1219" y="5574783"/>
            <a:ext cx="2014902" cy="21366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09405" y="5433822"/>
            <a:ext cx="830453" cy="861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0515" y="7999993"/>
            <a:ext cx="152311" cy="26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72112" y="795545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67200" y="7944029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343400" y="5568696"/>
            <a:ext cx="1515922" cy="2164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77679" y="438784"/>
            <a:ext cx="185038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5">
                <a:solidFill>
                  <a:srgbClr val="636466"/>
                </a:solidFill>
                <a:latin typeface="Arial"/>
                <a:cs typeface="Arial"/>
              </a:rPr>
              <a:t>DINING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8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39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88715" y="3777751"/>
            <a:ext cx="152311" cy="26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00311" y="373321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95400" y="3721787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426073" y="1410332"/>
            <a:ext cx="1549468" cy="2102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60515" y="3777763"/>
            <a:ext cx="152311" cy="26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72112" y="373322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60515" y="4247663"/>
            <a:ext cx="152311" cy="266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68556" y="420312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267200" y="3721797"/>
          <a:ext cx="2319655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020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8741-05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SIDE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939598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8741-A4,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8741-07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8741-C7, 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22, 42.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403910" y="1491996"/>
            <a:ext cx="1549062" cy="1989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16752" y="1458467"/>
            <a:ext cx="844126" cy="1105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88715" y="7999993"/>
            <a:ext cx="152311" cy="266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00311" y="795545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295400" y="7944029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389777" y="5568696"/>
            <a:ext cx="1648107" cy="21314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38810"/>
            <a:ext cx="2880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40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5">
                <a:solidFill>
                  <a:srgbClr val="636466"/>
                </a:solidFill>
                <a:latin typeface="Arial"/>
                <a:cs typeface="Arial"/>
              </a:rPr>
              <a:t>DINING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BAR </a:t>
            </a:r>
            <a:r>
              <a:rPr dirty="0" sz="800" spc="15">
                <a:solidFill>
                  <a:srgbClr val="636466"/>
                </a:solidFill>
                <a:latin typeface="Arial"/>
                <a:cs typeface="Arial"/>
              </a:rPr>
              <a:t>AND</a:t>
            </a:r>
            <a:r>
              <a:rPr dirty="0" sz="800" spc="6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COUNTER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3315" y="3768619"/>
            <a:ext cx="152311" cy="26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4912" y="372408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10000" y="3712654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43.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886200" y="1108963"/>
            <a:ext cx="1545335" cy="2363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1515" y="8001517"/>
            <a:ext cx="152311" cy="26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43111" y="795698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38200" y="7945552"/>
          <a:ext cx="205422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27432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8745-06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6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8745-C6, 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21,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14400" y="5632703"/>
            <a:ext cx="1642122" cy="2100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658" y="3768619"/>
            <a:ext cx="152311" cy="26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52255" y="372408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47344" y="3712654"/>
          <a:ext cx="205422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8789-04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8789-BC,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923544" y="1371600"/>
            <a:ext cx="1729320" cy="2100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6200" y="5468111"/>
            <a:ext cx="1363041" cy="2239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40096" y="5488025"/>
            <a:ext cx="780287" cy="11702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3315" y="7985007"/>
            <a:ext cx="152311" cy="266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14810" y="79404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03315" y="8454907"/>
            <a:ext cx="152311" cy="266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23153" y="84103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810000" y="7929043"/>
          <a:ext cx="2108200" cy="108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3751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8745-06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8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30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47180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8745-C6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COUNTER STOOL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26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8745-04,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6376" y="1371600"/>
            <a:ext cx="1460689" cy="213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5612" y="1424194"/>
            <a:ext cx="726033" cy="1119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7826" y="3782951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6109" y="37240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90827" y="3712643"/>
          <a:ext cx="229743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8378-14 </a:t>
                      </a:r>
                      <a:r>
                        <a:rPr dirty="0" sz="800" spc="-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ARMLESS STACK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5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</a:t>
                      </a:r>
                      <a:r>
                        <a:rPr dirty="0" sz="700" spc="6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34036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Fair-Shield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Plus </a:t>
                      </a: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finishes only, 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47.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Stacks 3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high.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328261" y="438810"/>
            <a:ext cx="29997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STACKABLE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CHAIRS | </a:t>
            </a:r>
            <a:r>
              <a:rPr dirty="0" sz="800" spc="-40">
                <a:solidFill>
                  <a:srgbClr val="636466"/>
                </a:solidFill>
                <a:latin typeface="Arial"/>
                <a:cs typeface="Arial"/>
              </a:rPr>
              <a:t>BARIATRIC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0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5055" y="3773045"/>
            <a:ext cx="217957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8059" y="37141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58055" y="3702737"/>
          <a:ext cx="226504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04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8721-BC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BARIATRIC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BIFMA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tested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800" spc="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lbs.</a:t>
                      </a:r>
                      <a:r>
                        <a:rPr dirty="0" sz="800" spc="-1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(static/dynamic).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8721-04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8721-05.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334255" y="1305306"/>
            <a:ext cx="2090759" cy="2185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85055" y="7984629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68059" y="79257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258055" y="7914322"/>
          <a:ext cx="226504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04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8789-BC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BARIATRIC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34.5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BIFMA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tested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800" spc="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lbs.</a:t>
                      </a:r>
                      <a:r>
                        <a:rPr dirty="0" sz="800" spc="-1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(static/dynamic).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8789-04,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364555" y="5600700"/>
            <a:ext cx="2133092" cy="20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22398" y="7997573"/>
            <a:ext cx="217957" cy="237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05404" y="793869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95400" y="7927264"/>
          <a:ext cx="226504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04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8411-BC </a:t>
                      </a:r>
                      <a:r>
                        <a:rPr dirty="0" sz="8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BARIATRIC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35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19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9380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BIFMA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tested </a:t>
                      </a:r>
                      <a:r>
                        <a:rPr dirty="0" sz="800" spc="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800" spc="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800" spc="-3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lbs.</a:t>
                      </a:r>
                      <a:r>
                        <a:rPr dirty="0" sz="800" spc="-1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(static/dynamic). 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8411-04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00" spc="-4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8411-05.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371600" y="5575553"/>
            <a:ext cx="2008182" cy="2139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17843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42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 spc="-5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GAME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47718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6998" y="8016623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29948" y="795774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10000" y="7946314"/>
          <a:ext cx="212344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344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5452-04,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886200" y="5720826"/>
            <a:ext cx="1543156" cy="2042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5198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58148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38200" y="7946326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36.5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8781-04,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14400" y="5678423"/>
            <a:ext cx="1461148" cy="2119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36998" y="3782962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29948" y="372408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810000" y="3712654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38.5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8749-04,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886200" y="1433576"/>
            <a:ext cx="1544029" cy="2068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5198" y="3791333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58148" y="373245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38200" y="3721025"/>
          <a:ext cx="211264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264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8741-04, 8741-05,</a:t>
                      </a:r>
                      <a:r>
                        <a:rPr dirty="0" sz="800" spc="-4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8741-07,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8741-C7,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6, 16, 39.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914400" y="1438618"/>
            <a:ext cx="1691956" cy="2095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3721" y="438784"/>
            <a:ext cx="17843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GAME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9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42765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2398" y="3782951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5348" y="37240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95400" y="3712643"/>
          <a:ext cx="210820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8779-A4 </a:t>
                      </a: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8779-04,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17,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40.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371600" y="1306360"/>
            <a:ext cx="1448906" cy="2195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8784"/>
            <a:ext cx="26504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44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MODULAR</a:t>
            </a:r>
            <a:r>
              <a:rPr dirty="0" sz="800" spc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3049" y="1039327"/>
            <a:ext cx="5559032" cy="233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494" y="5834255"/>
            <a:ext cx="217957" cy="23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0250" y="584293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0347" y="5640832"/>
            <a:ext cx="14389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165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2713-02 </a:t>
            </a:r>
            <a:r>
              <a:rPr dirty="0" sz="800" spc="-25">
                <a:solidFill>
                  <a:srgbClr val="808285"/>
                </a:solidFill>
                <a:latin typeface="Arial"/>
                <a:cs typeface="Arial"/>
              </a:rPr>
              <a:t>RIGHT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ARM FACING 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8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695" y="3977640"/>
            <a:ext cx="1426839" cy="1492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8882" y="5813054"/>
            <a:ext cx="152311" cy="26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77293" y="584471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26419" y="5642610"/>
            <a:ext cx="13373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2713-78 </a:t>
            </a:r>
            <a:r>
              <a:rPr dirty="0" sz="800" spc="-40">
                <a:solidFill>
                  <a:srgbClr val="808285"/>
                </a:solidFill>
                <a:latin typeface="Arial"/>
                <a:cs typeface="Arial"/>
              </a:rPr>
              <a:t>ARMLESS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1767" y="3975989"/>
            <a:ext cx="1267967" cy="149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59532" y="5825619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3286" y="584293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233383" y="5640832"/>
            <a:ext cx="14389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1285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2713-03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LEFT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ARM FACING 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8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8732" y="4029944"/>
            <a:ext cx="1365503" cy="14399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16656" y="8542996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69" h="99059">
                <a:moveTo>
                  <a:pt x="301879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57982" y="8641942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17557" y="8641942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83674" y="854299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8535" y="854299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84946" y="8568829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63926" y="844745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68651" y="8407907"/>
            <a:ext cx="1088390" cy="2921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2713-10 BENCH</a:t>
            </a:r>
            <a:r>
              <a:rPr dirty="0" sz="800" spc="17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62683" y="7178040"/>
            <a:ext cx="1167461" cy="10283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09697" y="8557504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2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6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09697" y="8557504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38806" y="866271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07246" y="866271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11158" y="8558913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52008" y="844745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280369" y="8407907"/>
            <a:ext cx="1054735" cy="2921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2713-20 </a:t>
            </a:r>
            <a:r>
              <a:rPr dirty="0" sz="800" spc="15">
                <a:solidFill>
                  <a:srgbClr val="808285"/>
                </a:solidFill>
                <a:latin typeface="Arial"/>
                <a:cs typeface="Arial"/>
              </a:rPr>
              <a:t>OTTOMAN</a:t>
            </a:r>
            <a:r>
              <a:rPr dirty="0" sz="800" spc="15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 | 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1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55719" y="7232904"/>
            <a:ext cx="1072895" cy="956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96554" y="4073922"/>
            <a:ext cx="639025" cy="673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54538" y="4073922"/>
            <a:ext cx="639025" cy="6730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76270" y="5623570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10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65271" y="8385050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09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03470" y="5623570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10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27500" y="949659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81396" y="949659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154114" y="949070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93939" y="949070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94051" y="2948940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-03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4718" y="2555735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-78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9351" y="2510040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-78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61943" y="1266418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-10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2636" y="2802610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-02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7892" y="438784"/>
            <a:ext cx="26504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MODULAR COLLECTION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6939" y="963250"/>
            <a:ext cx="4287539" cy="2471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4655" y="5831969"/>
            <a:ext cx="217957" cy="23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68410" y="584928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58507" y="5647182"/>
            <a:ext cx="14389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165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2723-02 </a:t>
            </a:r>
            <a:r>
              <a:rPr dirty="0" sz="800" spc="-25">
                <a:solidFill>
                  <a:srgbClr val="808285"/>
                </a:solidFill>
                <a:latin typeface="Arial"/>
                <a:cs typeface="Arial"/>
              </a:rPr>
              <a:t>RIGHT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ARM FACING 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8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2149" y="3983990"/>
            <a:ext cx="1396351" cy="1492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7043" y="5813054"/>
            <a:ext cx="152311" cy="26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95453" y="584471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44579" y="5642610"/>
            <a:ext cx="13373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2723-78 </a:t>
            </a:r>
            <a:r>
              <a:rPr dirty="0" sz="800" spc="-40">
                <a:solidFill>
                  <a:srgbClr val="808285"/>
                </a:solidFill>
                <a:latin typeface="Arial"/>
                <a:cs typeface="Arial"/>
              </a:rPr>
              <a:t>ARMLESS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2120" y="3975989"/>
            <a:ext cx="1267967" cy="149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77690" y="5831969"/>
            <a:ext cx="217957" cy="23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61446" y="584928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51543" y="5647182"/>
            <a:ext cx="1438910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1285">
              <a:lnSpc>
                <a:spcPct val="125000"/>
              </a:lnSpc>
              <a:spcBef>
                <a:spcPts val="100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2723-03 </a:t>
            </a:r>
            <a:r>
              <a:rPr dirty="0" sz="800" spc="-35">
                <a:solidFill>
                  <a:srgbClr val="808285"/>
                </a:solidFill>
                <a:latin typeface="Arial"/>
                <a:cs typeface="Arial"/>
              </a:rPr>
              <a:t>LEFT </a:t>
            </a: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ARM FACING  </a:t>
            </a:r>
            <a:r>
              <a:rPr dirty="0" sz="800">
                <a:solidFill>
                  <a:srgbClr val="808285"/>
                </a:solidFill>
                <a:latin typeface="Arial"/>
                <a:cs typeface="Arial"/>
              </a:rPr>
              <a:t>LOUNGE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8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31.5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26892" y="4036301"/>
            <a:ext cx="1365503" cy="143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90838" y="4083075"/>
            <a:ext cx="639035" cy="6808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72698" y="4105418"/>
            <a:ext cx="639035" cy="672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88080" y="5651003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10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95015" y="8549346"/>
            <a:ext cx="369570" cy="99060"/>
          </a:xfrm>
          <a:custGeom>
            <a:avLst/>
            <a:gdLst/>
            <a:ahLst/>
            <a:cxnLst/>
            <a:rect l="l" t="t" r="r" b="b"/>
            <a:pathLst>
              <a:path w="369569" h="99059">
                <a:moveTo>
                  <a:pt x="301879" y="0"/>
                </a:moveTo>
                <a:lnTo>
                  <a:pt x="359841" y="0"/>
                </a:lnTo>
                <a:lnTo>
                  <a:pt x="365099" y="0"/>
                </a:lnTo>
                <a:lnTo>
                  <a:pt x="369404" y="2717"/>
                </a:lnTo>
                <a:lnTo>
                  <a:pt x="369404" y="6057"/>
                </a:lnTo>
                <a:lnTo>
                  <a:pt x="369404" y="92887"/>
                </a:lnTo>
                <a:lnTo>
                  <a:pt x="369404" y="96189"/>
                </a:lnTo>
                <a:lnTo>
                  <a:pt x="365099" y="98945"/>
                </a:lnTo>
                <a:lnTo>
                  <a:pt x="4292" y="98945"/>
                </a:lnTo>
                <a:lnTo>
                  <a:pt x="0" y="96189"/>
                </a:lnTo>
                <a:lnTo>
                  <a:pt x="0" y="92887"/>
                </a:lnTo>
                <a:lnTo>
                  <a:pt x="0" y="6057"/>
                </a:lnTo>
                <a:lnTo>
                  <a:pt x="0" y="2717"/>
                </a:lnTo>
                <a:lnTo>
                  <a:pt x="4292" y="0"/>
                </a:lnTo>
                <a:lnTo>
                  <a:pt x="9575" y="0"/>
                </a:lnTo>
                <a:lnTo>
                  <a:pt x="67017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36341" y="8648292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95916" y="8648292"/>
            <a:ext cx="34290" cy="65405"/>
          </a:xfrm>
          <a:custGeom>
            <a:avLst/>
            <a:gdLst/>
            <a:ahLst/>
            <a:cxnLst/>
            <a:rect l="l" t="t" r="r" b="b"/>
            <a:pathLst>
              <a:path w="34289" h="65404">
                <a:moveTo>
                  <a:pt x="33794" y="0"/>
                </a:moveTo>
                <a:lnTo>
                  <a:pt x="25996" y="65214"/>
                </a:lnTo>
                <a:lnTo>
                  <a:pt x="6819" y="65214"/>
                </a:lnTo>
                <a:lnTo>
                  <a:pt x="0" y="0"/>
                </a:lnTo>
                <a:lnTo>
                  <a:pt x="33794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62033" y="854934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96894" y="854934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726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63304" y="8575179"/>
            <a:ext cx="232410" cy="20955"/>
          </a:xfrm>
          <a:custGeom>
            <a:avLst/>
            <a:gdLst/>
            <a:ahLst/>
            <a:cxnLst/>
            <a:rect l="l" t="t" r="r" b="b"/>
            <a:pathLst>
              <a:path w="232410" h="20954">
                <a:moveTo>
                  <a:pt x="232295" y="20739"/>
                </a:moveTo>
                <a:lnTo>
                  <a:pt x="0" y="20739"/>
                </a:lnTo>
                <a:lnTo>
                  <a:pt x="0" y="0"/>
                </a:lnTo>
                <a:lnTo>
                  <a:pt x="232295" y="0"/>
                </a:lnTo>
                <a:lnTo>
                  <a:pt x="232295" y="20739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1079" y="845380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765805" y="8414257"/>
            <a:ext cx="1088390" cy="2921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2723-10 BENCH</a:t>
            </a:r>
            <a:r>
              <a:rPr dirty="0" sz="800" spc="17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71444" y="7184402"/>
            <a:ext cx="1167461" cy="1028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88055" y="8563854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9108" y="105206"/>
                </a:move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59878" y="133743"/>
                </a:lnTo>
                <a:lnTo>
                  <a:pt x="33947" y="133743"/>
                </a:lnTo>
                <a:lnTo>
                  <a:pt x="29108" y="105206"/>
                </a:lnTo>
                <a:close/>
              </a:path>
              <a:path w="256539" h="135254">
                <a:moveTo>
                  <a:pt x="197548" y="105206"/>
                </a:move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28343" y="133743"/>
                </a:lnTo>
                <a:lnTo>
                  <a:pt x="202374" y="133743"/>
                </a:lnTo>
                <a:lnTo>
                  <a:pt x="197548" y="105206"/>
                </a:lnTo>
                <a:close/>
              </a:path>
              <a:path w="256539" h="135254">
                <a:moveTo>
                  <a:pt x="65747" y="105206"/>
                </a:moveTo>
                <a:lnTo>
                  <a:pt x="64261" y="105206"/>
                </a:lnTo>
                <a:lnTo>
                  <a:pt x="58394" y="133743"/>
                </a:lnTo>
                <a:lnTo>
                  <a:pt x="59878" y="133743"/>
                </a:lnTo>
                <a:lnTo>
                  <a:pt x="65747" y="105206"/>
                </a:lnTo>
                <a:close/>
              </a:path>
              <a:path w="256539" h="135254">
                <a:moveTo>
                  <a:pt x="234213" y="105206"/>
                </a:moveTo>
                <a:lnTo>
                  <a:pt x="232727" y="105206"/>
                </a:lnTo>
                <a:lnTo>
                  <a:pt x="226860" y="133743"/>
                </a:lnTo>
                <a:lnTo>
                  <a:pt x="228343" y="133743"/>
                </a:lnTo>
                <a:lnTo>
                  <a:pt x="234213" y="105206"/>
                </a:lnTo>
                <a:close/>
              </a:path>
              <a:path w="256539" h="135254">
                <a:moveTo>
                  <a:pt x="253047" y="0"/>
                </a:moveTo>
                <a:lnTo>
                  <a:pt x="3289" y="0"/>
                </a:lnTo>
                <a:lnTo>
                  <a:pt x="0" y="3162"/>
                </a:lnTo>
                <a:lnTo>
                  <a:pt x="0" y="102031"/>
                </a:lnTo>
                <a:lnTo>
                  <a:pt x="3289" y="105206"/>
                </a:lnTo>
                <a:lnTo>
                  <a:pt x="253047" y="105206"/>
                </a:lnTo>
                <a:lnTo>
                  <a:pt x="254507" y="103797"/>
                </a:lnTo>
                <a:lnTo>
                  <a:pt x="4089" y="103797"/>
                </a:lnTo>
                <a:lnTo>
                  <a:pt x="1460" y="101257"/>
                </a:lnTo>
                <a:lnTo>
                  <a:pt x="1460" y="3936"/>
                </a:lnTo>
                <a:lnTo>
                  <a:pt x="4089" y="1409"/>
                </a:lnTo>
                <a:lnTo>
                  <a:pt x="254513" y="1409"/>
                </a:lnTo>
                <a:lnTo>
                  <a:pt x="253047" y="0"/>
                </a:lnTo>
                <a:close/>
              </a:path>
              <a:path w="256539" h="135254">
                <a:moveTo>
                  <a:pt x="254513" y="1409"/>
                </a:moveTo>
                <a:lnTo>
                  <a:pt x="252247" y="1409"/>
                </a:lnTo>
                <a:lnTo>
                  <a:pt x="254876" y="3936"/>
                </a:lnTo>
                <a:lnTo>
                  <a:pt x="254876" y="101257"/>
                </a:lnTo>
                <a:lnTo>
                  <a:pt x="252247" y="103797"/>
                </a:lnTo>
                <a:lnTo>
                  <a:pt x="254507" y="103797"/>
                </a:lnTo>
                <a:lnTo>
                  <a:pt x="256336" y="102031"/>
                </a:lnTo>
                <a:lnTo>
                  <a:pt x="256336" y="3162"/>
                </a:lnTo>
                <a:lnTo>
                  <a:pt x="254513" y="140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88055" y="8563854"/>
            <a:ext cx="256540" cy="135255"/>
          </a:xfrm>
          <a:custGeom>
            <a:avLst/>
            <a:gdLst/>
            <a:ahLst/>
            <a:cxnLst/>
            <a:rect l="l" t="t" r="r" b="b"/>
            <a:pathLst>
              <a:path w="256539" h="135254">
                <a:moveTo>
                  <a:pt x="249008" y="0"/>
                </a:moveTo>
                <a:lnTo>
                  <a:pt x="7327" y="0"/>
                </a:lnTo>
                <a:lnTo>
                  <a:pt x="3289" y="0"/>
                </a:lnTo>
                <a:lnTo>
                  <a:pt x="0" y="3162"/>
                </a:lnTo>
                <a:lnTo>
                  <a:pt x="0" y="7061"/>
                </a:lnTo>
                <a:lnTo>
                  <a:pt x="0" y="98145"/>
                </a:lnTo>
                <a:lnTo>
                  <a:pt x="0" y="102031"/>
                </a:lnTo>
                <a:lnTo>
                  <a:pt x="3289" y="105206"/>
                </a:lnTo>
                <a:lnTo>
                  <a:pt x="7327" y="105206"/>
                </a:lnTo>
                <a:lnTo>
                  <a:pt x="27635" y="105206"/>
                </a:lnTo>
                <a:lnTo>
                  <a:pt x="32702" y="135153"/>
                </a:lnTo>
                <a:lnTo>
                  <a:pt x="59588" y="135153"/>
                </a:lnTo>
                <a:lnTo>
                  <a:pt x="65747" y="105206"/>
                </a:lnTo>
                <a:lnTo>
                  <a:pt x="196062" y="105206"/>
                </a:lnTo>
                <a:lnTo>
                  <a:pt x="201129" y="135153"/>
                </a:lnTo>
                <a:lnTo>
                  <a:pt x="228053" y="135153"/>
                </a:lnTo>
                <a:lnTo>
                  <a:pt x="234213" y="105206"/>
                </a:lnTo>
                <a:lnTo>
                  <a:pt x="249008" y="105206"/>
                </a:lnTo>
                <a:lnTo>
                  <a:pt x="253047" y="105206"/>
                </a:lnTo>
                <a:lnTo>
                  <a:pt x="256336" y="102031"/>
                </a:lnTo>
                <a:lnTo>
                  <a:pt x="256336" y="98145"/>
                </a:lnTo>
                <a:lnTo>
                  <a:pt x="256336" y="7061"/>
                </a:lnTo>
                <a:lnTo>
                  <a:pt x="256336" y="3162"/>
                </a:lnTo>
                <a:lnTo>
                  <a:pt x="253047" y="0"/>
                </a:lnTo>
                <a:lnTo>
                  <a:pt x="249008" y="0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17163" y="866906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286" y="28536"/>
                </a:moveTo>
                <a:lnTo>
                  <a:pt x="4838" y="28536"/>
                </a:lnTo>
                <a:lnTo>
                  <a:pt x="0" y="0"/>
                </a:lnTo>
                <a:lnTo>
                  <a:pt x="35153" y="0"/>
                </a:lnTo>
                <a:lnTo>
                  <a:pt x="29286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85603" y="8669060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29311" y="28536"/>
                </a:moveTo>
                <a:lnTo>
                  <a:pt x="4826" y="28536"/>
                </a:lnTo>
                <a:lnTo>
                  <a:pt x="0" y="0"/>
                </a:lnTo>
                <a:lnTo>
                  <a:pt x="35179" y="0"/>
                </a:lnTo>
                <a:lnTo>
                  <a:pt x="29311" y="28536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89515" y="8565263"/>
            <a:ext cx="254000" cy="102870"/>
          </a:xfrm>
          <a:custGeom>
            <a:avLst/>
            <a:gdLst/>
            <a:ahLst/>
            <a:cxnLst/>
            <a:rect l="l" t="t" r="r" b="b"/>
            <a:pathLst>
              <a:path w="254000" h="102870">
                <a:moveTo>
                  <a:pt x="253415" y="96735"/>
                </a:moveTo>
                <a:lnTo>
                  <a:pt x="253415" y="99847"/>
                </a:lnTo>
                <a:lnTo>
                  <a:pt x="250786" y="102387"/>
                </a:lnTo>
                <a:lnTo>
                  <a:pt x="247548" y="102387"/>
                </a:lnTo>
                <a:lnTo>
                  <a:pt x="233032" y="102387"/>
                </a:lnTo>
                <a:lnTo>
                  <a:pt x="2628" y="102387"/>
                </a:lnTo>
                <a:lnTo>
                  <a:pt x="0" y="99847"/>
                </a:lnTo>
                <a:lnTo>
                  <a:pt x="0" y="96735"/>
                </a:lnTo>
                <a:lnTo>
                  <a:pt x="0" y="5651"/>
                </a:lnTo>
                <a:lnTo>
                  <a:pt x="0" y="2527"/>
                </a:lnTo>
                <a:lnTo>
                  <a:pt x="2628" y="0"/>
                </a:lnTo>
                <a:lnTo>
                  <a:pt x="5867" y="0"/>
                </a:lnTo>
                <a:lnTo>
                  <a:pt x="247548" y="0"/>
                </a:lnTo>
                <a:lnTo>
                  <a:pt x="250786" y="0"/>
                </a:lnTo>
                <a:lnTo>
                  <a:pt x="253415" y="2527"/>
                </a:lnTo>
                <a:lnTo>
                  <a:pt x="253415" y="5651"/>
                </a:lnTo>
                <a:lnTo>
                  <a:pt x="253415" y="96735"/>
                </a:lnTo>
                <a:close/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30366" y="845380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58729" y="8414257"/>
            <a:ext cx="1054735" cy="2921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2723-20 </a:t>
            </a:r>
            <a:r>
              <a:rPr dirty="0" sz="800" spc="15">
                <a:solidFill>
                  <a:srgbClr val="808285"/>
                </a:solidFill>
                <a:latin typeface="Arial"/>
                <a:cs typeface="Arial"/>
              </a:rPr>
              <a:t>OTTOMAN</a:t>
            </a:r>
            <a:r>
              <a:rPr dirty="0" sz="800" spc="15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 | 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23.5 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</a:t>
            </a:r>
            <a:r>
              <a:rPr dirty="0" sz="700" spc="1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76750" y="7239254"/>
            <a:ext cx="1072895" cy="9335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65091" y="8412484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09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15279" y="5651003"/>
            <a:ext cx="0" cy="676910"/>
          </a:xfrm>
          <a:custGeom>
            <a:avLst/>
            <a:gdLst/>
            <a:ahLst/>
            <a:cxnLst/>
            <a:rect l="l" t="t" r="r" b="b"/>
            <a:pathLst>
              <a:path w="0" h="676910">
                <a:moveTo>
                  <a:pt x="0" y="0"/>
                </a:moveTo>
                <a:lnTo>
                  <a:pt x="0" y="676643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2527" y="949659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76423" y="949659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949142" y="949070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8967" y="949070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02483" y="2848356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-03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12040" y="2848356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-03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09479" y="3095231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-02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02684" y="909802"/>
            <a:ext cx="1524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-02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3435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7332" y="9502393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0050" y="9496516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874" y="9496516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50" y="438774"/>
            <a:ext cx="2236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OFFICE </a:t>
            </a:r>
            <a:r>
              <a:rPr dirty="0" sz="800" spc="65">
                <a:solidFill>
                  <a:srgbClr val="636466"/>
                </a:solidFill>
                <a:latin typeface="Arial"/>
                <a:cs typeface="Arial"/>
              </a:rPr>
              <a:t>/ 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COMMERCIAL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70">
                <a:solidFill>
                  <a:srgbClr val="636466"/>
                </a:solidFill>
                <a:latin typeface="Arial"/>
                <a:cs typeface="Arial"/>
              </a:rPr>
              <a:t>SLEEPER</a:t>
            </a:r>
            <a:r>
              <a:rPr dirty="0" sz="8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SOFAS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1323" y="3890841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6231" y="3890841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60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7062" y="3759256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8269" y="3729730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8269" y="3729730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75340" y="3649686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48123" y="3801172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1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10176" y="3649686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48529" y="3755795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4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48123" y="3649661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10">
                <a:moveTo>
                  <a:pt x="234403" y="22313"/>
                </a:moveTo>
                <a:lnTo>
                  <a:pt x="234403" y="54267"/>
                </a:lnTo>
                <a:lnTo>
                  <a:pt x="223773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4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7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7" y="106108"/>
                </a:lnTo>
                <a:lnTo>
                  <a:pt x="507" y="118986"/>
                </a:lnTo>
                <a:lnTo>
                  <a:pt x="507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2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1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4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78305" y="3759250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12328" y="3759250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53107" y="3794156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53107" y="3759250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55276" y="36514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44276" y="3639999"/>
          <a:ext cx="234632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325"/>
              </a:tblGrid>
              <a:tr h="5797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7977-60 QUEEN </a:t>
                      </a:r>
                      <a:r>
                        <a:rPr dirty="0" sz="800" spc="-6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SLEEPER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753745" algn="l"/>
                        </a:tabLst>
                      </a:pPr>
                      <a:r>
                        <a:rPr dirty="0" u="sng" sz="70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70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 marR="119380">
                        <a:lnSpc>
                          <a:spcPct val="130900"/>
                        </a:lnSpc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  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88.5</a:t>
                      </a:r>
                      <a:r>
                        <a:rPr dirty="0" sz="700" spc="-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3931920" y="3649764"/>
            <a:ext cx="1740876" cy="824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46563" y="1011778"/>
            <a:ext cx="4188978" cy="2337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71323" y="8700585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793" y="0"/>
                </a:moveTo>
                <a:lnTo>
                  <a:pt x="40411" y="35039"/>
                </a:lnTo>
                <a:lnTo>
                  <a:pt x="6896" y="35039"/>
                </a:lnTo>
                <a:lnTo>
                  <a:pt x="0" y="0"/>
                </a:lnTo>
                <a:lnTo>
                  <a:pt x="48793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36231" y="8700585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4" h="35559">
                <a:moveTo>
                  <a:pt x="48818" y="0"/>
                </a:moveTo>
                <a:lnTo>
                  <a:pt x="40436" y="35039"/>
                </a:lnTo>
                <a:lnTo>
                  <a:pt x="6883" y="35039"/>
                </a:lnTo>
                <a:lnTo>
                  <a:pt x="0" y="0"/>
                </a:lnTo>
                <a:lnTo>
                  <a:pt x="48818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47062" y="8569000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2031" y="0"/>
                </a:moveTo>
                <a:lnTo>
                  <a:pt x="2031" y="37528"/>
                </a:lnTo>
                <a:lnTo>
                  <a:pt x="761" y="36487"/>
                </a:lnTo>
                <a:lnTo>
                  <a:pt x="0" y="35445"/>
                </a:lnTo>
                <a:lnTo>
                  <a:pt x="0" y="34353"/>
                </a:lnTo>
                <a:lnTo>
                  <a:pt x="0" y="0"/>
                </a:lnTo>
                <a:lnTo>
                  <a:pt x="2031" y="0"/>
                </a:lnTo>
                <a:close/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48269" y="8539474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507" y="0"/>
                </a:moveTo>
                <a:lnTo>
                  <a:pt x="0" y="0"/>
                </a:lnTo>
                <a:lnTo>
                  <a:pt x="0" y="55156"/>
                </a:lnTo>
                <a:lnTo>
                  <a:pt x="380" y="53784"/>
                </a:lnTo>
                <a:lnTo>
                  <a:pt x="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48269" y="8539474"/>
            <a:ext cx="635" cy="55244"/>
          </a:xfrm>
          <a:custGeom>
            <a:avLst/>
            <a:gdLst/>
            <a:ahLst/>
            <a:cxnLst/>
            <a:rect l="l" t="t" r="r" b="b"/>
            <a:pathLst>
              <a:path w="635" h="55245">
                <a:moveTo>
                  <a:pt x="254" y="-4762"/>
                </a:moveTo>
                <a:lnTo>
                  <a:pt x="254" y="59918"/>
                </a:lnTo>
              </a:path>
            </a:pathLst>
          </a:custGeom>
          <a:ln w="1003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75340" y="8459430"/>
            <a:ext cx="234950" cy="106680"/>
          </a:xfrm>
          <a:custGeom>
            <a:avLst/>
            <a:gdLst/>
            <a:ahLst/>
            <a:cxnLst/>
            <a:rect l="l" t="t" r="r" b="b"/>
            <a:pathLst>
              <a:path w="234950" h="106679">
                <a:moveTo>
                  <a:pt x="234378" y="22313"/>
                </a:moveTo>
                <a:lnTo>
                  <a:pt x="234378" y="106108"/>
                </a:lnTo>
                <a:lnTo>
                  <a:pt x="26314" y="106108"/>
                </a:lnTo>
                <a:lnTo>
                  <a:pt x="26314" y="69265"/>
                </a:lnTo>
                <a:lnTo>
                  <a:pt x="26314" y="60985"/>
                </a:lnTo>
                <a:lnTo>
                  <a:pt x="19405" y="54267"/>
                </a:lnTo>
                <a:lnTo>
                  <a:pt x="10858" y="54267"/>
                </a:lnTo>
                <a:lnTo>
                  <a:pt x="0" y="54267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29" y="0"/>
                </a:lnTo>
                <a:lnTo>
                  <a:pt x="220341" y="1761"/>
                </a:lnTo>
                <a:lnTo>
                  <a:pt x="227637" y="6556"/>
                </a:lnTo>
                <a:lnTo>
                  <a:pt x="232567" y="13651"/>
                </a:lnTo>
                <a:lnTo>
                  <a:pt x="234378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48123" y="8610916"/>
            <a:ext cx="635" cy="29845"/>
          </a:xfrm>
          <a:custGeom>
            <a:avLst/>
            <a:gdLst/>
            <a:ahLst/>
            <a:cxnLst/>
            <a:rect l="l" t="t" r="r" b="b"/>
            <a:pathLst>
              <a:path w="635" h="29845">
                <a:moveTo>
                  <a:pt x="406" y="4190"/>
                </a:moveTo>
                <a:lnTo>
                  <a:pt x="406" y="29603"/>
                </a:lnTo>
                <a:lnTo>
                  <a:pt x="0" y="29603"/>
                </a:lnTo>
                <a:lnTo>
                  <a:pt x="0" y="0"/>
                </a:lnTo>
                <a:lnTo>
                  <a:pt x="0" y="1435"/>
                </a:lnTo>
                <a:lnTo>
                  <a:pt x="152" y="2832"/>
                </a:lnTo>
                <a:lnTo>
                  <a:pt x="406" y="419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10176" y="8459430"/>
            <a:ext cx="238125" cy="106680"/>
          </a:xfrm>
          <a:custGeom>
            <a:avLst/>
            <a:gdLst/>
            <a:ahLst/>
            <a:cxnLst/>
            <a:rect l="l" t="t" r="r" b="b"/>
            <a:pathLst>
              <a:path w="238125" h="106679">
                <a:moveTo>
                  <a:pt x="237947" y="22288"/>
                </a:moveTo>
                <a:lnTo>
                  <a:pt x="237947" y="106108"/>
                </a:lnTo>
                <a:lnTo>
                  <a:pt x="0" y="106108"/>
                </a:lnTo>
                <a:lnTo>
                  <a:pt x="0" y="22313"/>
                </a:lnTo>
                <a:lnTo>
                  <a:pt x="1837" y="13651"/>
                </a:lnTo>
                <a:lnTo>
                  <a:pt x="6842" y="6556"/>
                </a:lnTo>
                <a:lnTo>
                  <a:pt x="14251" y="1761"/>
                </a:lnTo>
                <a:lnTo>
                  <a:pt x="23304" y="0"/>
                </a:lnTo>
                <a:lnTo>
                  <a:pt x="214642" y="0"/>
                </a:lnTo>
                <a:lnTo>
                  <a:pt x="223691" y="1757"/>
                </a:lnTo>
                <a:lnTo>
                  <a:pt x="231095" y="6543"/>
                </a:lnTo>
                <a:lnTo>
                  <a:pt x="236098" y="13630"/>
                </a:lnTo>
                <a:lnTo>
                  <a:pt x="237947" y="22288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48529" y="8565539"/>
            <a:ext cx="233679" cy="75565"/>
          </a:xfrm>
          <a:custGeom>
            <a:avLst/>
            <a:gdLst/>
            <a:ahLst/>
            <a:cxnLst/>
            <a:rect l="l" t="t" r="r" b="b"/>
            <a:pathLst>
              <a:path w="233680" h="75565">
                <a:moveTo>
                  <a:pt x="233591" y="0"/>
                </a:moveTo>
                <a:lnTo>
                  <a:pt x="233591" y="74980"/>
                </a:lnTo>
                <a:lnTo>
                  <a:pt x="0" y="74980"/>
                </a:lnTo>
                <a:lnTo>
                  <a:pt x="0" y="13969"/>
                </a:lnTo>
                <a:lnTo>
                  <a:pt x="76" y="13614"/>
                </a:lnTo>
                <a:lnTo>
                  <a:pt x="101" y="13246"/>
                </a:lnTo>
                <a:lnTo>
                  <a:pt x="101" y="12877"/>
                </a:lnTo>
                <a:lnTo>
                  <a:pt x="101" y="0"/>
                </a:lnTo>
                <a:lnTo>
                  <a:pt x="233591" y="0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48123" y="8459405"/>
            <a:ext cx="234950" cy="156210"/>
          </a:xfrm>
          <a:custGeom>
            <a:avLst/>
            <a:gdLst/>
            <a:ahLst/>
            <a:cxnLst/>
            <a:rect l="l" t="t" r="r" b="b"/>
            <a:pathLst>
              <a:path w="234950" h="156209">
                <a:moveTo>
                  <a:pt x="234403" y="22313"/>
                </a:moveTo>
                <a:lnTo>
                  <a:pt x="234403" y="54267"/>
                </a:lnTo>
                <a:lnTo>
                  <a:pt x="223773" y="54267"/>
                </a:lnTo>
                <a:lnTo>
                  <a:pt x="222656" y="54267"/>
                </a:lnTo>
                <a:lnTo>
                  <a:pt x="221538" y="54394"/>
                </a:lnTo>
                <a:lnTo>
                  <a:pt x="220484" y="54648"/>
                </a:lnTo>
                <a:lnTo>
                  <a:pt x="220332" y="54648"/>
                </a:lnTo>
                <a:lnTo>
                  <a:pt x="220179" y="54673"/>
                </a:lnTo>
                <a:lnTo>
                  <a:pt x="220052" y="54724"/>
                </a:lnTo>
                <a:lnTo>
                  <a:pt x="219392" y="54863"/>
                </a:lnTo>
                <a:lnTo>
                  <a:pt x="218757" y="55067"/>
                </a:lnTo>
                <a:lnTo>
                  <a:pt x="218135" y="55308"/>
                </a:lnTo>
                <a:lnTo>
                  <a:pt x="217068" y="55714"/>
                </a:lnTo>
                <a:lnTo>
                  <a:pt x="216077" y="56235"/>
                </a:lnTo>
                <a:lnTo>
                  <a:pt x="215163" y="56845"/>
                </a:lnTo>
                <a:lnTo>
                  <a:pt x="214337" y="57365"/>
                </a:lnTo>
                <a:lnTo>
                  <a:pt x="213575" y="57988"/>
                </a:lnTo>
                <a:lnTo>
                  <a:pt x="212864" y="58686"/>
                </a:lnTo>
                <a:lnTo>
                  <a:pt x="210057" y="61417"/>
                </a:lnTo>
                <a:lnTo>
                  <a:pt x="208330" y="65138"/>
                </a:lnTo>
                <a:lnTo>
                  <a:pt x="208330" y="69278"/>
                </a:lnTo>
                <a:lnTo>
                  <a:pt x="208330" y="106108"/>
                </a:lnTo>
                <a:lnTo>
                  <a:pt x="507" y="106108"/>
                </a:lnTo>
                <a:lnTo>
                  <a:pt x="507" y="118986"/>
                </a:lnTo>
                <a:lnTo>
                  <a:pt x="507" y="119354"/>
                </a:lnTo>
                <a:lnTo>
                  <a:pt x="482" y="119722"/>
                </a:lnTo>
                <a:lnTo>
                  <a:pt x="406" y="120078"/>
                </a:lnTo>
                <a:lnTo>
                  <a:pt x="406" y="155701"/>
                </a:lnTo>
                <a:lnTo>
                  <a:pt x="152" y="154343"/>
                </a:lnTo>
                <a:lnTo>
                  <a:pt x="0" y="152946"/>
                </a:lnTo>
                <a:lnTo>
                  <a:pt x="0" y="151510"/>
                </a:lnTo>
                <a:lnTo>
                  <a:pt x="0" y="22313"/>
                </a:lnTo>
                <a:lnTo>
                  <a:pt x="1810" y="13651"/>
                </a:lnTo>
                <a:lnTo>
                  <a:pt x="6740" y="6556"/>
                </a:lnTo>
                <a:lnTo>
                  <a:pt x="14037" y="1761"/>
                </a:lnTo>
                <a:lnTo>
                  <a:pt x="22948" y="0"/>
                </a:lnTo>
                <a:lnTo>
                  <a:pt x="211454" y="0"/>
                </a:lnTo>
                <a:lnTo>
                  <a:pt x="220366" y="1761"/>
                </a:lnTo>
                <a:lnTo>
                  <a:pt x="227663" y="6556"/>
                </a:lnTo>
                <a:lnTo>
                  <a:pt x="232593" y="13651"/>
                </a:lnTo>
                <a:lnTo>
                  <a:pt x="234403" y="22313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78305" y="8568994"/>
            <a:ext cx="226695" cy="69850"/>
          </a:xfrm>
          <a:custGeom>
            <a:avLst/>
            <a:gdLst/>
            <a:ahLst/>
            <a:cxnLst/>
            <a:rect l="l" t="t" r="r" b="b"/>
            <a:pathLst>
              <a:path w="226694" h="69850">
                <a:moveTo>
                  <a:pt x="226440" y="69811"/>
                </a:moveTo>
                <a:lnTo>
                  <a:pt x="0" y="69811"/>
                </a:lnTo>
                <a:lnTo>
                  <a:pt x="0" y="0"/>
                </a:lnTo>
                <a:lnTo>
                  <a:pt x="226440" y="0"/>
                </a:lnTo>
                <a:lnTo>
                  <a:pt x="226440" y="69811"/>
                </a:lnTo>
                <a:close/>
              </a:path>
            </a:pathLst>
          </a:custGeom>
          <a:ln w="952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12328" y="8568994"/>
            <a:ext cx="233679" cy="69850"/>
          </a:xfrm>
          <a:custGeom>
            <a:avLst/>
            <a:gdLst/>
            <a:ahLst/>
            <a:cxnLst/>
            <a:rect l="l" t="t" r="r" b="b"/>
            <a:pathLst>
              <a:path w="233680" h="69850">
                <a:moveTo>
                  <a:pt x="233172" y="69811"/>
                </a:moveTo>
                <a:lnTo>
                  <a:pt x="0" y="69811"/>
                </a:lnTo>
                <a:lnTo>
                  <a:pt x="0" y="0"/>
                </a:lnTo>
                <a:lnTo>
                  <a:pt x="233172" y="0"/>
                </a:lnTo>
                <a:lnTo>
                  <a:pt x="233172" y="69811"/>
                </a:lnTo>
                <a:close/>
              </a:path>
            </a:pathLst>
          </a:custGeom>
          <a:ln w="952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53107" y="8603900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9120" y="0"/>
                </a:lnTo>
              </a:path>
            </a:pathLst>
          </a:custGeom>
          <a:ln w="6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53107" y="8568994"/>
            <a:ext cx="229235" cy="69850"/>
          </a:xfrm>
          <a:custGeom>
            <a:avLst/>
            <a:gdLst/>
            <a:ahLst/>
            <a:cxnLst/>
            <a:rect l="l" t="t" r="r" b="b"/>
            <a:pathLst>
              <a:path w="229235" h="69850">
                <a:moveTo>
                  <a:pt x="229120" y="69811"/>
                </a:moveTo>
                <a:lnTo>
                  <a:pt x="0" y="69811"/>
                </a:lnTo>
                <a:lnTo>
                  <a:pt x="0" y="0"/>
                </a:lnTo>
                <a:lnTo>
                  <a:pt x="229120" y="0"/>
                </a:lnTo>
                <a:lnTo>
                  <a:pt x="229120" y="69811"/>
                </a:lnTo>
                <a:close/>
              </a:path>
            </a:pathLst>
          </a:custGeom>
          <a:ln w="952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55276" y="84611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244276" y="8449743"/>
          <a:ext cx="234632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325"/>
              </a:tblGrid>
              <a:tr h="579755"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7987-60 QUEEN </a:t>
                      </a:r>
                      <a:r>
                        <a:rPr dirty="0" sz="800" spc="-6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SLEEPER</a:t>
                      </a:r>
                      <a:r>
                        <a:rPr dirty="0" sz="800" spc="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753745" algn="l"/>
                        </a:tabLst>
                      </a:pPr>
                      <a:r>
                        <a:rPr dirty="0" u="sng" sz="70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70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37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700" spc="3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75030" marR="119380">
                        <a:lnSpc>
                          <a:spcPct val="130900"/>
                        </a:lnSpc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 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21.5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  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700" spc="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Depth: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88.5</a:t>
                      </a:r>
                      <a:r>
                        <a:rPr dirty="0" sz="700" spc="-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</a:t>
                      </a:r>
                      <a:r>
                        <a:rPr dirty="0" sz="800" spc="-8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3986783" y="8384976"/>
            <a:ext cx="1593160" cy="78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42057" y="5724144"/>
            <a:ext cx="4143166" cy="2513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6599" y="438784"/>
            <a:ext cx="10617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">
                <a:solidFill>
                  <a:srgbClr val="636466"/>
                </a:solidFill>
                <a:latin typeface="Arial"/>
                <a:cs typeface="Arial"/>
              </a:rPr>
              <a:t>WOOD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FINISHES |</a:t>
            </a:r>
            <a:r>
              <a:rPr dirty="0" sz="800" spc="1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2084" y="827450"/>
            <a:ext cx="2112010" cy="5886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89685">
              <a:lnSpc>
                <a:spcPct val="100000"/>
              </a:lnSpc>
              <a:spcBef>
                <a:spcPts val="500"/>
              </a:spcBef>
            </a:pPr>
            <a:r>
              <a:rPr dirty="0" sz="2000" spc="-330" b="1">
                <a:solidFill>
                  <a:srgbClr val="58595B"/>
                </a:solidFill>
                <a:latin typeface="Verdana"/>
                <a:cs typeface="Verdana"/>
              </a:rPr>
              <a:t>FINISH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150" spc="50">
                <a:solidFill>
                  <a:srgbClr val="58595B"/>
                </a:solidFill>
                <a:latin typeface="Tahoma"/>
                <a:cs typeface="Tahoma"/>
              </a:rPr>
              <a:t>STANDARD  </a:t>
            </a:r>
            <a:r>
              <a:rPr dirty="0" sz="1150" spc="125">
                <a:solidFill>
                  <a:srgbClr val="58595B"/>
                </a:solidFill>
                <a:latin typeface="Tahoma"/>
                <a:cs typeface="Tahoma"/>
              </a:rPr>
              <a:t>WOOD</a:t>
            </a:r>
            <a:r>
              <a:rPr dirty="0" sz="1150" spc="-6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150" spc="0">
                <a:solidFill>
                  <a:srgbClr val="58595B"/>
                </a:solidFill>
                <a:latin typeface="Tahoma"/>
                <a:cs typeface="Tahoma"/>
              </a:rPr>
              <a:t>FINISHES</a:t>
            </a:r>
            <a:r>
              <a:rPr dirty="0" sz="1150" spc="-2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979" y="2802551"/>
            <a:ext cx="1837689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40">
                <a:solidFill>
                  <a:srgbClr val="58595B"/>
                </a:solidFill>
                <a:latin typeface="Tahoma"/>
                <a:cs typeface="Tahoma"/>
              </a:rPr>
              <a:t>PREMIUM </a:t>
            </a:r>
            <a:r>
              <a:rPr dirty="0" sz="1150" spc="125">
                <a:solidFill>
                  <a:srgbClr val="58595B"/>
                </a:solidFill>
                <a:latin typeface="Tahoma"/>
                <a:cs typeface="Tahoma"/>
              </a:rPr>
              <a:t>WOOD</a:t>
            </a:r>
            <a:r>
              <a:rPr dirty="0" sz="1150" spc="-7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150" spc="5">
                <a:solidFill>
                  <a:srgbClr val="58595B"/>
                </a:solidFill>
                <a:latin typeface="Tahoma"/>
                <a:cs typeface="Tahoma"/>
              </a:rPr>
              <a:t>FINISH</a:t>
            </a:r>
            <a:r>
              <a:rPr dirty="0" sz="1150" spc="-2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508" y="1582414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 h="0">
                <a:moveTo>
                  <a:pt x="0" y="0"/>
                </a:moveTo>
                <a:lnTo>
                  <a:pt x="6057392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508" y="3176215"/>
            <a:ext cx="1837689" cy="0"/>
          </a:xfrm>
          <a:custGeom>
            <a:avLst/>
            <a:gdLst/>
            <a:ahLst/>
            <a:cxnLst/>
            <a:rect l="l" t="t" r="r" b="b"/>
            <a:pathLst>
              <a:path w="1837689" h="0">
                <a:moveTo>
                  <a:pt x="0" y="0"/>
                </a:moveTo>
                <a:lnTo>
                  <a:pt x="1837436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94176" y="3176215"/>
            <a:ext cx="3507104" cy="0"/>
          </a:xfrm>
          <a:custGeom>
            <a:avLst/>
            <a:gdLst/>
            <a:ahLst/>
            <a:cxnLst/>
            <a:rect l="l" t="t" r="r" b="b"/>
            <a:pathLst>
              <a:path w="3507104" h="0">
                <a:moveTo>
                  <a:pt x="0" y="0"/>
                </a:moveTo>
                <a:lnTo>
                  <a:pt x="3506724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244597" y="2373475"/>
            <a:ext cx="8064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Metallic</a:t>
            </a:r>
            <a:r>
              <a:rPr dirty="0" sz="1000" spc="-7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Silver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3620" y="1691639"/>
            <a:ext cx="1097279" cy="67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20633" y="2374030"/>
            <a:ext cx="7854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Metallic</a:t>
            </a:r>
            <a:r>
              <a:rPr dirty="0" sz="1000" spc="-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Gold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608" y="1691639"/>
            <a:ext cx="1097280" cy="67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41563" y="2374030"/>
            <a:ext cx="675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Aged</a:t>
            </a:r>
            <a:r>
              <a:rPr dirty="0" sz="100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Silver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4740" y="1691639"/>
            <a:ext cx="1097280" cy="674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10552" y="2374030"/>
            <a:ext cx="668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Aged</a:t>
            </a:r>
            <a:r>
              <a:rPr dirty="0" sz="100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95B"/>
                </a:solidFill>
                <a:latin typeface="Arial"/>
                <a:cs typeface="Arial"/>
              </a:rPr>
              <a:t>Brass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95727" y="1691639"/>
            <a:ext cx="1097279" cy="674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144" y="3282696"/>
            <a:ext cx="1335024" cy="232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7115" y="5620003"/>
            <a:ext cx="625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Relic</a:t>
            </a:r>
            <a:r>
              <a:rPr dirty="0" sz="1000" spc="-8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Black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12613" y="5620149"/>
            <a:ext cx="4794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58595B"/>
                </a:solidFill>
                <a:latin typeface="Arial"/>
                <a:cs typeface="Arial"/>
              </a:rPr>
              <a:t>Mica-FS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03620" y="4937759"/>
            <a:ext cx="1097279" cy="674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120812" y="5959106"/>
            <a:ext cx="20783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b="1">
                <a:solidFill>
                  <a:srgbClr val="58595B"/>
                </a:solidFill>
                <a:latin typeface="Verdana"/>
                <a:cs typeface="Verdana"/>
              </a:rPr>
              <a:t>NAIL-HEAD</a:t>
            </a:r>
            <a:r>
              <a:rPr dirty="0" sz="2000" b="1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dirty="0" sz="2000" spc="-335" b="1">
                <a:solidFill>
                  <a:srgbClr val="58595B"/>
                </a:solidFill>
                <a:latin typeface="Verdana"/>
                <a:cs typeface="Verdana"/>
              </a:rPr>
              <a:t>TRIM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52144" y="6425070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 h="0">
                <a:moveTo>
                  <a:pt x="0" y="0"/>
                </a:moveTo>
                <a:lnTo>
                  <a:pt x="6043485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81791" y="7923298"/>
            <a:ext cx="1122045" cy="3168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234"/>
              </a:spcBef>
            </a:pP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1009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BLACK</a:t>
            </a:r>
            <a:r>
              <a:rPr dirty="0" sz="9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NICKEL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30">
                <a:solidFill>
                  <a:srgbClr val="58595B"/>
                </a:solidFill>
                <a:latin typeface="Arial"/>
                <a:cs typeface="Arial"/>
              </a:rPr>
              <a:t>1/2"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(Shown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Actual</a:t>
            </a:r>
            <a:r>
              <a:rPr dirty="0" sz="80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58595B"/>
                </a:solidFill>
                <a:latin typeface="Arial"/>
                <a:cs typeface="Arial"/>
              </a:rPr>
              <a:t>Size)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0572" y="8026781"/>
            <a:ext cx="1122045" cy="3168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234"/>
              </a:spcBef>
            </a:pP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1054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BLACK</a:t>
            </a:r>
            <a:r>
              <a:rPr dirty="0" sz="9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NICKEL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30">
                <a:solidFill>
                  <a:srgbClr val="58595B"/>
                </a:solidFill>
                <a:latin typeface="Arial"/>
                <a:cs typeface="Arial"/>
              </a:rPr>
              <a:t>5/8"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(Shown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Actual</a:t>
            </a:r>
            <a:r>
              <a:rPr dirty="0" sz="80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58595B"/>
                </a:solidFill>
                <a:latin typeface="Arial"/>
                <a:cs typeface="Arial"/>
              </a:rPr>
              <a:t>Size)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5011" y="8232382"/>
            <a:ext cx="1122045" cy="3168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234"/>
              </a:spcBef>
            </a:pP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1037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BLACK</a:t>
            </a:r>
            <a:r>
              <a:rPr dirty="0" sz="9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NICKEL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30">
                <a:solidFill>
                  <a:srgbClr val="58595B"/>
                </a:solidFill>
                <a:latin typeface="Arial"/>
                <a:cs typeface="Arial"/>
              </a:rPr>
              <a:t>7/8"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(Shown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Actual</a:t>
            </a:r>
            <a:r>
              <a:rPr dirty="0" sz="80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58595B"/>
                </a:solidFill>
                <a:latin typeface="Arial"/>
                <a:cs typeface="Arial"/>
              </a:rPr>
              <a:t>Size)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0200" y="7336523"/>
            <a:ext cx="484631" cy="484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25545" y="7354811"/>
            <a:ext cx="571500" cy="571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15484" y="7327379"/>
            <a:ext cx="813815" cy="813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86202" y="5155387"/>
            <a:ext cx="1284696" cy="2231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93371" y="5166774"/>
            <a:ext cx="37465" cy="203835"/>
          </a:xfrm>
          <a:custGeom>
            <a:avLst/>
            <a:gdLst/>
            <a:ahLst/>
            <a:cxnLst/>
            <a:rect l="l" t="t" r="r" b="b"/>
            <a:pathLst>
              <a:path w="37464" h="203835">
                <a:moveTo>
                  <a:pt x="0" y="0"/>
                </a:moveTo>
                <a:lnTo>
                  <a:pt x="37172" y="0"/>
                </a:lnTo>
                <a:lnTo>
                  <a:pt x="37172" y="203352"/>
                </a:lnTo>
                <a:lnTo>
                  <a:pt x="0" y="203352"/>
                </a:lnTo>
                <a:lnTo>
                  <a:pt x="0" y="0"/>
                </a:lnTo>
                <a:close/>
              </a:path>
            </a:pathLst>
          </a:custGeom>
          <a:ln w="6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54109" y="5163376"/>
            <a:ext cx="160108" cy="2139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45276" y="5203578"/>
            <a:ext cx="135890" cy="135255"/>
          </a:xfrm>
          <a:custGeom>
            <a:avLst/>
            <a:gdLst/>
            <a:ahLst/>
            <a:cxnLst/>
            <a:rect l="l" t="t" r="r" b="b"/>
            <a:pathLst>
              <a:path w="135889" h="135254">
                <a:moveTo>
                  <a:pt x="50914" y="50571"/>
                </a:moveTo>
                <a:lnTo>
                  <a:pt x="50914" y="0"/>
                </a:lnTo>
                <a:lnTo>
                  <a:pt x="84962" y="0"/>
                </a:lnTo>
                <a:lnTo>
                  <a:pt x="84962" y="50571"/>
                </a:lnTo>
                <a:lnTo>
                  <a:pt x="135877" y="50571"/>
                </a:lnTo>
                <a:lnTo>
                  <a:pt x="135877" y="84277"/>
                </a:lnTo>
                <a:lnTo>
                  <a:pt x="84962" y="84277"/>
                </a:lnTo>
                <a:lnTo>
                  <a:pt x="84962" y="134708"/>
                </a:lnTo>
                <a:lnTo>
                  <a:pt x="50914" y="134708"/>
                </a:lnTo>
                <a:lnTo>
                  <a:pt x="50914" y="84277"/>
                </a:lnTo>
                <a:lnTo>
                  <a:pt x="0" y="84277"/>
                </a:lnTo>
                <a:lnTo>
                  <a:pt x="0" y="50571"/>
                </a:lnTo>
                <a:lnTo>
                  <a:pt x="50914" y="50571"/>
                </a:lnTo>
                <a:close/>
              </a:path>
            </a:pathLst>
          </a:custGeom>
          <a:ln w="6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386353" y="2802482"/>
            <a:ext cx="184213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">
                <a:solidFill>
                  <a:srgbClr val="58595B"/>
                </a:solidFill>
                <a:latin typeface="Tahoma"/>
                <a:cs typeface="Tahoma"/>
              </a:rPr>
              <a:t>FAIR-SHIELD </a:t>
            </a:r>
            <a:r>
              <a:rPr dirty="0" sz="1150">
                <a:solidFill>
                  <a:srgbClr val="58595B"/>
                </a:solidFill>
                <a:latin typeface="Tahoma"/>
                <a:cs typeface="Tahoma"/>
              </a:rPr>
              <a:t>PLUS</a:t>
            </a:r>
            <a:r>
              <a:rPr dirty="0" sz="1150" spc="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150" spc="5">
                <a:solidFill>
                  <a:srgbClr val="58595B"/>
                </a:solidFill>
                <a:latin typeface="Tahoma"/>
                <a:cs typeface="Tahoma"/>
              </a:rPr>
              <a:t>FINISH</a:t>
            </a:r>
            <a:r>
              <a:rPr dirty="0" sz="1150" spc="-2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963" y="8703030"/>
            <a:ext cx="597852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700" spc="-25" i="1">
                <a:solidFill>
                  <a:srgbClr val="58595B"/>
                </a:solidFill>
                <a:latin typeface="Arial"/>
                <a:cs typeface="Arial"/>
              </a:rPr>
              <a:t>Please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note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all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finishes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applied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hand and require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multiple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steps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from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skilled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artisans </a:t>
            </a:r>
            <a:r>
              <a:rPr dirty="0" sz="700" spc="25" i="1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achieve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fine,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rich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look that </a:t>
            </a:r>
            <a:r>
              <a:rPr dirty="0" sz="700" spc="-20" i="1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hallmark 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finishes. </a:t>
            </a:r>
            <a:r>
              <a:rPr dirty="0" sz="700" spc="-20" i="1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700" spc="-30" i="1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result,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each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piece will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unique.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Variations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color, shading,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burnishing,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distressing,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crackle,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texture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other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characteristics 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should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expected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from piece </a:t>
            </a:r>
            <a:r>
              <a:rPr dirty="0" sz="700" spc="25" i="1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piece,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especially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in our </a:t>
            </a:r>
            <a:r>
              <a:rPr dirty="0" sz="700" spc="15" i="1">
                <a:solidFill>
                  <a:srgbClr val="58595B"/>
                </a:solidFill>
                <a:latin typeface="Arial"/>
                <a:cs typeface="Arial"/>
              </a:rPr>
              <a:t>“Premium”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“Premium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Plus”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finishes, </a:t>
            </a:r>
            <a:r>
              <a:rPr dirty="0" sz="700" spc="-40" i="1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they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involve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even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more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steps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individualized 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hand applications.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treat </a:t>
            </a:r>
            <a:r>
              <a:rPr dirty="0" sz="700" spc="-10" i="1">
                <a:solidFill>
                  <a:srgbClr val="58595B"/>
                </a:solidFill>
                <a:latin typeface="Arial"/>
                <a:cs typeface="Arial"/>
              </a:rPr>
              <a:t>each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piece </a:t>
            </a:r>
            <a:r>
              <a:rPr dirty="0" sz="700" spc="-40" i="1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dirty="0" sz="700" spc="-30" i="1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true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work </a:t>
            </a:r>
            <a:r>
              <a:rPr dirty="0" sz="700" spc="10" i="1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art </a:t>
            </a:r>
            <a:r>
              <a:rPr dirty="0" sz="700" spc="25" i="1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provide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customers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with furniture </a:t>
            </a:r>
            <a:r>
              <a:rPr dirty="0" sz="700" spc="5" i="1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700" spc="-20" i="1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700" spc="-5" i="1">
                <a:solidFill>
                  <a:srgbClr val="58595B"/>
                </a:solidFill>
                <a:latin typeface="Arial"/>
                <a:cs typeface="Arial"/>
              </a:rPr>
              <a:t>rich </a:t>
            </a:r>
            <a:r>
              <a:rPr dirty="0" sz="700" spc="0" i="1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dirty="0" sz="700" i="1">
                <a:solidFill>
                  <a:srgbClr val="58595B"/>
                </a:solidFill>
                <a:latin typeface="Arial"/>
                <a:cs typeface="Arial"/>
              </a:rPr>
              <a:t>beauty and</a:t>
            </a:r>
            <a:r>
              <a:rPr dirty="0" sz="700" spc="175" i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58595B"/>
                </a:solidFill>
                <a:latin typeface="Arial"/>
                <a:cs typeface="Arial"/>
              </a:rPr>
              <a:t>character.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1476" y="3279140"/>
            <a:ext cx="3532504" cy="14198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800"/>
              </a:lnSpc>
              <a:spcBef>
                <a:spcPts val="80"/>
              </a:spcBef>
            </a:pP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Fair-Shield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Plus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offers enhanced chemical,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moisture,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mar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scratch resistance,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ideal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for high </a:t>
            </a:r>
            <a:r>
              <a:rPr dirty="0" sz="900" spc="-25">
                <a:solidFill>
                  <a:srgbClr val="58595B"/>
                </a:solidFill>
                <a:latin typeface="Arial"/>
                <a:cs typeface="Arial"/>
              </a:rPr>
              <a:t>use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commercial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environments. 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Fair-Shield </a:t>
            </a:r>
            <a:r>
              <a:rPr dirty="0" sz="900" spc="-25">
                <a:solidFill>
                  <a:srgbClr val="58595B"/>
                </a:solidFill>
                <a:latin typeface="Arial"/>
                <a:cs typeface="Arial"/>
              </a:rPr>
              <a:t>Plus’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clear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top-coat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conversion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varnish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forms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chemically 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cross-linked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barrier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more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resistant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wear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abrasion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is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impervious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moisture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commercial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cleaning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materials.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95B"/>
                </a:solidFill>
                <a:latin typeface="Arial"/>
                <a:cs typeface="Arial"/>
              </a:rPr>
              <a:t>Fair- 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Shield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Plus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is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also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formulated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58595B"/>
                </a:solidFill>
                <a:latin typeface="Arial"/>
                <a:cs typeface="Arial"/>
              </a:rPr>
              <a:t>UV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inhibitors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reduce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harmful 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effects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sunlight and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features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silver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ion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technology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(antimicrobial 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agent)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help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preserve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finish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protect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against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mold,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mildew, 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fungus,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odor-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causing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bacteria.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Fair-Shield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Plus 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denoted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suffix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“FS”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following the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name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finish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(i.e.</a:t>
            </a:r>
            <a:r>
              <a:rPr dirty="0" sz="9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58595B"/>
                </a:solidFill>
                <a:latin typeface="Arial"/>
                <a:cs typeface="Arial"/>
              </a:rPr>
              <a:t>Barley-FS).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44600" y="6479540"/>
            <a:ext cx="5969635" cy="7512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ts val="950"/>
              </a:lnSpc>
              <a:spcBef>
                <a:spcPts val="140"/>
              </a:spcBef>
            </a:pP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offer </a:t>
            </a:r>
            <a:r>
              <a:rPr dirty="0" sz="8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variety 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nail-head </a:t>
            </a:r>
            <a:r>
              <a:rPr dirty="0" sz="800" spc="0">
                <a:solidFill>
                  <a:srgbClr val="58595B"/>
                </a:solidFill>
                <a:latin typeface="Arial"/>
                <a:cs typeface="Arial"/>
              </a:rPr>
              <a:t>trim for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all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applicable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frames.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When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selecting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your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nail-head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trim,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please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indicate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name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shown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below 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(example, </a:t>
            </a:r>
            <a:r>
              <a:rPr dirty="0" sz="800" spc="-45">
                <a:solidFill>
                  <a:srgbClr val="58595B"/>
                </a:solidFill>
                <a:latin typeface="Arial"/>
                <a:cs typeface="Arial"/>
              </a:rPr>
              <a:t>1009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Nickel).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If </a:t>
            </a:r>
            <a:r>
              <a:rPr dirty="0" sz="800" spc="-4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frame </a:t>
            </a:r>
            <a:r>
              <a:rPr dirty="0" sz="800" spc="-35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standard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nails, </a:t>
            </a:r>
            <a:r>
              <a:rPr dirty="0" sz="800" spc="-45">
                <a:solidFill>
                  <a:srgbClr val="58595B"/>
                </a:solidFill>
                <a:latin typeface="Arial"/>
                <a:cs typeface="Arial"/>
              </a:rPr>
              <a:t>1009 </a:t>
            </a:r>
            <a:r>
              <a:rPr dirty="0" sz="800" spc="-50">
                <a:solidFill>
                  <a:srgbClr val="58595B"/>
                </a:solidFill>
                <a:latin typeface="Arial"/>
                <a:cs typeface="Arial"/>
              </a:rPr>
              <a:t>Brass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will </a:t>
            </a:r>
            <a:r>
              <a:rPr dirty="0" sz="800" spc="0">
                <a:solidFill>
                  <a:srgbClr val="58595B"/>
                </a:solidFill>
                <a:latin typeface="Arial"/>
                <a:cs typeface="Arial"/>
              </a:rPr>
              <a:t>be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applied, 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unless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otherwise specified.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Upcharges, </a:t>
            </a:r>
            <a:r>
              <a:rPr dirty="0" sz="800" spc="0">
                <a:solidFill>
                  <a:srgbClr val="58595B"/>
                </a:solidFill>
                <a:latin typeface="Arial"/>
                <a:cs typeface="Arial"/>
              </a:rPr>
              <a:t>if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applicable, 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listed in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current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price list </a:t>
            </a:r>
            <a:r>
              <a:rPr dirty="0" sz="800" spc="0">
                <a:solidFill>
                  <a:srgbClr val="58595B"/>
                </a:solidFill>
                <a:latin typeface="Arial"/>
                <a:cs typeface="Arial"/>
              </a:rPr>
              <a:t>for</a:t>
            </a:r>
            <a:r>
              <a:rPr dirty="0" sz="800" spc="-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58595B"/>
                </a:solidFill>
                <a:latin typeface="Arial"/>
                <a:cs typeface="Arial"/>
              </a:rPr>
              <a:t>each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individual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frame.</a:t>
            </a:r>
            <a:endParaRPr sz="8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660"/>
              </a:spcBef>
              <a:tabLst>
                <a:tab pos="1857375" algn="l"/>
                <a:tab pos="3870960" algn="l"/>
              </a:tabLst>
            </a:pPr>
            <a:r>
              <a:rPr dirty="0" sz="1800" spc="-35">
                <a:solidFill>
                  <a:srgbClr val="58595B"/>
                </a:solidFill>
                <a:latin typeface="Arial"/>
                <a:cs typeface="Arial"/>
              </a:rPr>
              <a:t>Small	</a:t>
            </a:r>
            <a:r>
              <a:rPr dirty="0" baseline="1543" sz="2700" spc="52">
                <a:solidFill>
                  <a:srgbClr val="58595B"/>
                </a:solidFill>
                <a:latin typeface="Arial"/>
                <a:cs typeface="Arial"/>
              </a:rPr>
              <a:t>Medium	</a:t>
            </a:r>
            <a:r>
              <a:rPr dirty="0" baseline="1543" sz="2700" spc="-37">
                <a:solidFill>
                  <a:srgbClr val="58595B"/>
                </a:solidFill>
                <a:latin typeface="Arial"/>
                <a:cs typeface="Arial"/>
              </a:rPr>
              <a:t>Large</a:t>
            </a:r>
            <a:endParaRPr baseline="1543"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4818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428" y="8916410"/>
            <a:ext cx="683260" cy="367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875"/>
              </a:lnSpc>
              <a:spcBef>
                <a:spcPts val="120"/>
              </a:spcBef>
            </a:pPr>
            <a:r>
              <a:rPr dirty="0" sz="1600" spc="-45">
                <a:solidFill>
                  <a:srgbClr val="58595B"/>
                </a:solidFill>
                <a:latin typeface="Tahoma"/>
                <a:cs typeface="Tahoma"/>
              </a:rPr>
              <a:t>48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INDEX</a:t>
            </a:r>
            <a:endParaRPr sz="1000">
              <a:latin typeface="Tahoma"/>
              <a:cs typeface="Tahoma"/>
            </a:endParaRPr>
          </a:p>
          <a:p>
            <a:pPr marL="22860">
              <a:lnSpc>
                <a:spcPts val="795"/>
              </a:lnSpc>
            </a:pP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Numerical</a:t>
            </a:r>
            <a:r>
              <a:rPr dirty="0" sz="700" spc="-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Index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675" y="8928002"/>
            <a:ext cx="9321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>
                <a:solidFill>
                  <a:srgbClr val="58595B"/>
                </a:solidFill>
                <a:latin typeface="Tahoma"/>
                <a:cs typeface="Tahoma"/>
              </a:rPr>
              <a:t>34</a:t>
            </a:r>
            <a:r>
              <a:rPr dirty="0" baseline="5555" sz="1500" spc="15">
                <a:solidFill>
                  <a:srgbClr val="58595B"/>
                </a:solidFill>
                <a:latin typeface="Tahoma"/>
                <a:cs typeface="Tahoma"/>
              </a:rPr>
              <a:t>OTTOMANS</a:t>
            </a:r>
            <a:endParaRPr baseline="5555" sz="15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2145" y="8671083"/>
            <a:ext cx="368935" cy="195580"/>
          </a:xfrm>
          <a:custGeom>
            <a:avLst/>
            <a:gdLst/>
            <a:ahLst/>
            <a:cxnLst/>
            <a:rect l="l" t="t" r="r" b="b"/>
            <a:pathLst>
              <a:path w="368934" h="195579">
                <a:moveTo>
                  <a:pt x="357835" y="0"/>
                </a:moveTo>
                <a:lnTo>
                  <a:pt x="10541" y="0"/>
                </a:lnTo>
                <a:lnTo>
                  <a:pt x="4724" y="0"/>
                </a:lnTo>
                <a:lnTo>
                  <a:pt x="0" y="4571"/>
                </a:lnTo>
                <a:lnTo>
                  <a:pt x="0" y="10198"/>
                </a:lnTo>
                <a:lnTo>
                  <a:pt x="0" y="141795"/>
                </a:lnTo>
                <a:lnTo>
                  <a:pt x="0" y="147408"/>
                </a:lnTo>
                <a:lnTo>
                  <a:pt x="4724" y="151980"/>
                </a:lnTo>
                <a:lnTo>
                  <a:pt x="10541" y="151980"/>
                </a:lnTo>
                <a:lnTo>
                  <a:pt x="39712" y="151980"/>
                </a:lnTo>
                <a:lnTo>
                  <a:pt x="47002" y="195249"/>
                </a:lnTo>
                <a:lnTo>
                  <a:pt x="85636" y="195249"/>
                </a:lnTo>
                <a:lnTo>
                  <a:pt x="94488" y="151980"/>
                </a:lnTo>
                <a:lnTo>
                  <a:pt x="281749" y="151980"/>
                </a:lnTo>
                <a:lnTo>
                  <a:pt x="289039" y="195249"/>
                </a:lnTo>
                <a:lnTo>
                  <a:pt x="327723" y="195249"/>
                </a:lnTo>
                <a:lnTo>
                  <a:pt x="336562" y="151980"/>
                </a:lnTo>
                <a:lnTo>
                  <a:pt x="357835" y="151980"/>
                </a:lnTo>
                <a:lnTo>
                  <a:pt x="363639" y="151980"/>
                </a:lnTo>
                <a:lnTo>
                  <a:pt x="368376" y="147408"/>
                </a:lnTo>
                <a:lnTo>
                  <a:pt x="368376" y="141795"/>
                </a:lnTo>
                <a:lnTo>
                  <a:pt x="368376" y="10198"/>
                </a:lnTo>
                <a:lnTo>
                  <a:pt x="368376" y="4571"/>
                </a:lnTo>
                <a:lnTo>
                  <a:pt x="363639" y="0"/>
                </a:lnTo>
                <a:lnTo>
                  <a:pt x="357835" y="0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3979" y="8823064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42087" y="41236"/>
                </a:moveTo>
                <a:lnTo>
                  <a:pt x="6946" y="41236"/>
                </a:lnTo>
                <a:lnTo>
                  <a:pt x="0" y="0"/>
                </a:lnTo>
                <a:lnTo>
                  <a:pt x="50520" y="0"/>
                </a:lnTo>
                <a:lnTo>
                  <a:pt x="42087" y="41236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86028" y="8823064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42113" y="41236"/>
                </a:moveTo>
                <a:lnTo>
                  <a:pt x="6934" y="41236"/>
                </a:lnTo>
                <a:lnTo>
                  <a:pt x="0" y="0"/>
                </a:lnTo>
                <a:lnTo>
                  <a:pt x="50546" y="0"/>
                </a:lnTo>
                <a:lnTo>
                  <a:pt x="42113" y="41236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4240" y="8673115"/>
            <a:ext cx="364490" cy="147955"/>
          </a:xfrm>
          <a:custGeom>
            <a:avLst/>
            <a:gdLst/>
            <a:ahLst/>
            <a:cxnLst/>
            <a:rect l="l" t="t" r="r" b="b"/>
            <a:pathLst>
              <a:path w="364490" h="147954">
                <a:moveTo>
                  <a:pt x="364185" y="139763"/>
                </a:moveTo>
                <a:lnTo>
                  <a:pt x="364185" y="144259"/>
                </a:lnTo>
                <a:lnTo>
                  <a:pt x="360387" y="147929"/>
                </a:lnTo>
                <a:lnTo>
                  <a:pt x="355739" y="147929"/>
                </a:lnTo>
                <a:lnTo>
                  <a:pt x="334886" y="147929"/>
                </a:lnTo>
                <a:lnTo>
                  <a:pt x="3784" y="147929"/>
                </a:lnTo>
                <a:lnTo>
                  <a:pt x="0" y="144259"/>
                </a:lnTo>
                <a:lnTo>
                  <a:pt x="0" y="139763"/>
                </a:lnTo>
                <a:lnTo>
                  <a:pt x="0" y="8166"/>
                </a:lnTo>
                <a:lnTo>
                  <a:pt x="0" y="3657"/>
                </a:lnTo>
                <a:lnTo>
                  <a:pt x="3784" y="0"/>
                </a:lnTo>
                <a:lnTo>
                  <a:pt x="8445" y="0"/>
                </a:lnTo>
                <a:lnTo>
                  <a:pt x="355739" y="0"/>
                </a:lnTo>
                <a:lnTo>
                  <a:pt x="360387" y="0"/>
                </a:lnTo>
                <a:lnTo>
                  <a:pt x="364185" y="3657"/>
                </a:lnTo>
                <a:lnTo>
                  <a:pt x="364185" y="8166"/>
                </a:lnTo>
                <a:lnTo>
                  <a:pt x="364185" y="139763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38391" y="8925563"/>
            <a:ext cx="718185" cy="3581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20"/>
              </a:spcBef>
            </a:pPr>
            <a:r>
              <a:rPr dirty="0" sz="1600" spc="-140">
                <a:solidFill>
                  <a:srgbClr val="58595B"/>
                </a:solidFill>
                <a:latin typeface="Tahoma"/>
                <a:cs typeface="Tahoma"/>
              </a:rPr>
              <a:t>4</a:t>
            </a:r>
            <a:r>
              <a:rPr dirty="0" sz="1600" spc="125">
                <a:solidFill>
                  <a:srgbClr val="58595B"/>
                </a:solidFill>
                <a:latin typeface="Tahoma"/>
                <a:cs typeface="Tahoma"/>
              </a:rPr>
              <a:t>7</a:t>
            </a:r>
            <a:r>
              <a:rPr dirty="0" baseline="2777" sz="1500" spc="-112">
                <a:solidFill>
                  <a:srgbClr val="58595B"/>
                </a:solidFill>
                <a:latin typeface="Tahoma"/>
                <a:cs typeface="Tahoma"/>
              </a:rPr>
              <a:t>FINISHES</a:t>
            </a:r>
            <a:endParaRPr baseline="2777" sz="1500">
              <a:latin typeface="Tahoma"/>
              <a:cs typeface="Tahoma"/>
            </a:endParaRPr>
          </a:p>
          <a:p>
            <a:pPr marL="13970">
              <a:lnSpc>
                <a:spcPts val="760"/>
              </a:lnSpc>
            </a:pPr>
            <a:r>
              <a:rPr dirty="0" sz="700" spc="0">
                <a:solidFill>
                  <a:srgbClr val="58595B"/>
                </a:solidFill>
                <a:latin typeface="Arial"/>
                <a:cs typeface="Arial"/>
              </a:rPr>
              <a:t>Nail-Head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Trim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0949" y="8567921"/>
            <a:ext cx="210305" cy="331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99864" y="8931233"/>
            <a:ext cx="143573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5">
                <a:solidFill>
                  <a:srgbClr val="58595B"/>
                </a:solidFill>
                <a:latin typeface="Tahoma"/>
                <a:cs typeface="Tahoma"/>
              </a:rPr>
              <a:t>36</a:t>
            </a:r>
            <a:r>
              <a:rPr dirty="0" baseline="5555" sz="1500" spc="-37">
                <a:solidFill>
                  <a:srgbClr val="58595B"/>
                </a:solidFill>
                <a:latin typeface="Tahoma"/>
                <a:cs typeface="Tahoma"/>
              </a:rPr>
              <a:t>OFFICE/COMMERCIAL</a:t>
            </a:r>
            <a:endParaRPr baseline="5555"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0300" y="9141245"/>
            <a:ext cx="156718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700" spc="-15">
                <a:solidFill>
                  <a:srgbClr val="58595B"/>
                </a:solidFill>
                <a:latin typeface="Arial"/>
                <a:cs typeface="Arial"/>
              </a:rPr>
              <a:t>Desk </a:t>
            </a: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Swivel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Accent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Lounge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5">
                <a:solidFill>
                  <a:srgbClr val="58595B"/>
                </a:solidFill>
                <a:latin typeface="Arial"/>
                <a:cs typeface="Arial"/>
              </a:rPr>
              <a:t>Dining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 </a:t>
            </a:r>
            <a:r>
              <a:rPr dirty="0" sz="700" spc="-20">
                <a:solidFill>
                  <a:srgbClr val="58595B"/>
                </a:solidFill>
                <a:latin typeface="Arial"/>
                <a:cs typeface="Arial"/>
              </a:rPr>
              <a:t>Bar </a:t>
            </a:r>
            <a:r>
              <a:rPr dirty="0" sz="70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700" spc="0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58595B"/>
                </a:solidFill>
                <a:latin typeface="Arial"/>
                <a:cs typeface="Arial"/>
              </a:rPr>
              <a:t>Stackable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58595B"/>
                </a:solidFill>
                <a:latin typeface="Arial"/>
                <a:cs typeface="Arial"/>
              </a:rPr>
              <a:t>Bariatric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 </a:t>
            </a:r>
            <a:r>
              <a:rPr dirty="0" sz="700" spc="-5">
                <a:solidFill>
                  <a:srgbClr val="58595B"/>
                </a:solidFill>
                <a:latin typeface="Arial"/>
                <a:cs typeface="Arial"/>
              </a:rPr>
              <a:t>Game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700" spc="5">
                <a:solidFill>
                  <a:srgbClr val="58595B"/>
                </a:solidFill>
                <a:latin typeface="Arial"/>
                <a:cs typeface="Arial"/>
              </a:rPr>
              <a:t>Modular </a:t>
            </a:r>
            <a:r>
              <a:rPr dirty="0" sz="700" spc="-30">
                <a:solidFill>
                  <a:srgbClr val="58595B"/>
                </a:solidFill>
                <a:latin typeface="Arial"/>
                <a:cs typeface="Arial"/>
              </a:rPr>
              <a:t>|</a:t>
            </a:r>
            <a:r>
              <a:rPr dirty="0" sz="700" spc="-4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58595B"/>
                </a:solidFill>
                <a:latin typeface="Arial"/>
                <a:cs typeface="Arial"/>
              </a:rPr>
              <a:t>Sleeper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2795" y="8582542"/>
            <a:ext cx="332105" cy="302260"/>
          </a:xfrm>
          <a:prstGeom prst="rect">
            <a:avLst/>
          </a:prstGeom>
          <a:ln w="6350">
            <a:solidFill>
              <a:srgbClr val="58595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ts val="2380"/>
              </a:lnSpc>
            </a:pPr>
            <a:r>
              <a:rPr dirty="0" sz="2300" b="1">
                <a:solidFill>
                  <a:srgbClr val="58595B"/>
                </a:solidFill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9348" y="8582542"/>
            <a:ext cx="332105" cy="302260"/>
          </a:xfrm>
          <a:prstGeom prst="rect">
            <a:avLst/>
          </a:prstGeom>
          <a:ln w="6350">
            <a:solidFill>
              <a:srgbClr val="58595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2380"/>
              </a:lnSpc>
            </a:pPr>
            <a:r>
              <a:rPr dirty="0" sz="2300" b="1">
                <a:solidFill>
                  <a:srgbClr val="58595B"/>
                </a:solidFill>
                <a:latin typeface="Times New Roman"/>
                <a:cs typeface="Times New Roman"/>
              </a:rPr>
              <a:t>F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7772400" cy="795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44955" y="7659496"/>
            <a:ext cx="1220470" cy="0"/>
          </a:xfrm>
          <a:custGeom>
            <a:avLst/>
            <a:gdLst/>
            <a:ahLst/>
            <a:cxnLst/>
            <a:rect l="l" t="t" r="r" b="b"/>
            <a:pathLst>
              <a:path w="1220470" h="0">
                <a:moveTo>
                  <a:pt x="0" y="0"/>
                </a:moveTo>
                <a:lnTo>
                  <a:pt x="12201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48765" y="6938771"/>
            <a:ext cx="0" cy="717550"/>
          </a:xfrm>
          <a:custGeom>
            <a:avLst/>
            <a:gdLst/>
            <a:ahLst/>
            <a:cxnLst/>
            <a:rect l="l" t="t" r="r" b="b"/>
            <a:pathLst>
              <a:path w="0" h="717550">
                <a:moveTo>
                  <a:pt x="0" y="0"/>
                </a:moveTo>
                <a:lnTo>
                  <a:pt x="0" y="717549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44955" y="6934961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16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61247" y="6938771"/>
            <a:ext cx="0" cy="717550"/>
          </a:xfrm>
          <a:custGeom>
            <a:avLst/>
            <a:gdLst/>
            <a:ahLst/>
            <a:cxnLst/>
            <a:rect l="l" t="t" r="r" b="b"/>
            <a:pathLst>
              <a:path w="0" h="717550">
                <a:moveTo>
                  <a:pt x="0" y="0"/>
                </a:moveTo>
                <a:lnTo>
                  <a:pt x="0" y="717549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89340" y="6934961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17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319520" y="6992619"/>
            <a:ext cx="88011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750" spc="125">
                <a:solidFill>
                  <a:srgbClr val="FFFFFF"/>
                </a:solidFill>
                <a:latin typeface="Arial"/>
                <a:cs typeface="Arial"/>
              </a:rPr>
              <a:t>ADD </a:t>
            </a:r>
            <a:r>
              <a:rPr dirty="0" sz="750" spc="2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50" spc="100">
                <a:solidFill>
                  <a:srgbClr val="FFFFFF"/>
                </a:solidFill>
                <a:latin typeface="Arial"/>
                <a:cs typeface="Arial"/>
              </a:rPr>
              <a:t>LITTLE</a:t>
            </a:r>
            <a:r>
              <a:rPr dirty="0" sz="7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96844" y="7063517"/>
            <a:ext cx="914400" cy="49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2915"/>
              </a:lnSpc>
              <a:spcBef>
                <a:spcPts val="100"/>
              </a:spcBef>
            </a:pPr>
            <a:r>
              <a:rPr dirty="0" sz="2500" spc="240">
                <a:solidFill>
                  <a:srgbClr val="FFFFFF"/>
                </a:solidFill>
                <a:latin typeface="Calibri"/>
                <a:cs typeface="Calibri"/>
              </a:rPr>
              <a:t>STYLE</a:t>
            </a:r>
            <a:endParaRPr sz="2500">
              <a:latin typeface="Calibri"/>
              <a:cs typeface="Calibri"/>
            </a:endParaRPr>
          </a:p>
          <a:p>
            <a:pPr marL="15240">
              <a:lnSpc>
                <a:spcPts val="815"/>
              </a:lnSpc>
            </a:pPr>
            <a:r>
              <a:rPr dirty="0" sz="750" spc="1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750" spc="8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7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50" spc="8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7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451484"/>
          <a:ext cx="6328410" cy="878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255"/>
                <a:gridCol w="2520950"/>
                <a:gridCol w="729615"/>
                <a:gridCol w="2434590"/>
              </a:tblGrid>
              <a:tr h="1816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800" spc="-30">
                          <a:solidFill>
                            <a:srgbClr val="636466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dirty="0" sz="800" spc="-35">
                          <a:solidFill>
                            <a:srgbClr val="636466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dirty="0" sz="800" spc="-15">
                          <a:solidFill>
                            <a:srgbClr val="636466"/>
                          </a:solidFill>
                          <a:latin typeface="Arial"/>
                          <a:cs typeface="Arial"/>
                        </a:rPr>
                        <a:t> INDEX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170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1013-07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5004-B7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Bistro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</a:t>
                      </a:r>
                      <a:r>
                        <a:rPr dirty="0" sz="1000" spc="-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</a:tr>
              <a:tr h="174625">
                <a:tc>
                  <a:txBody>
                    <a:bodyPr/>
                    <a:lstStyle/>
                    <a:p>
                      <a:pPr algn="ctr" marR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1013-C7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7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5047-07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1015-07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5047-C7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1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1015-C7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7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5077-05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Side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1144-31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5077-07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1154-20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5077-C7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1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1154-31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5108-01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Chair.....................................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1154-32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3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Glider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15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5108-20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1000" spc="-22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1434-25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Chaise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</a:t>
                      </a:r>
                      <a:r>
                        <a:rPr dirty="0" sz="1000" spc="-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5132-01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1448-01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5133-01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1448-31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5212-01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1448-32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3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Glider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15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5232-01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Wing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1600-20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</a:t>
                      </a:r>
                      <a:r>
                        <a:rPr dirty="0" sz="10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5232-20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</a:t>
                      </a:r>
                      <a:r>
                        <a:rPr dirty="0" sz="10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1603-10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5300-01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4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1604-20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5345-01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4,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1609-20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5419-01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1629-20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5452-04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1669-20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5452-A4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23,</a:t>
                      </a:r>
                      <a:r>
                        <a:rPr dirty="0" sz="1000" spc="-1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1707-20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Cocktail </a:t>
                      </a: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6013-07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1742-10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6013-C7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1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1775-10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6014-01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1777-10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6014-A4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1000" spc="-22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1786-10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6054-01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7,</a:t>
                      </a:r>
                      <a:r>
                        <a:rPr dirty="0" sz="1000" spc="-19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1787-10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6057-01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-7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2674-25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Chaise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dirty="0" sz="1000" spc="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32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6069-07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2713-02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RAF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</a:t>
                      </a:r>
                      <a:r>
                        <a:rPr dirty="0" sz="1000" spc="-2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6069-C7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1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2713-03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LAF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</a:t>
                      </a:r>
                      <a:r>
                        <a:rPr dirty="0" sz="1000" spc="-1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6072-35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Office </a:t>
                      </a: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3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2713-10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6082-01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9,</a:t>
                      </a:r>
                      <a:r>
                        <a:rPr dirty="0" sz="10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2713-20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1000" spc="-1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-1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6085-01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6,</a:t>
                      </a:r>
                      <a:r>
                        <a:rPr dirty="0" sz="1000" spc="-19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2713-78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Armless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</a:t>
                      </a:r>
                      <a:r>
                        <a:rPr dirty="0" sz="1000" spc="-8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6086-04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-1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2723-02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RAF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</a:t>
                      </a:r>
                      <a:r>
                        <a:rPr dirty="0" sz="1000" spc="-2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6086-05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Side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2723-03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LAF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</a:t>
                      </a:r>
                      <a:r>
                        <a:rPr dirty="0" sz="1000" spc="-1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6086-07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</a:t>
                      </a: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2723-10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Bench 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6086-C7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Stool....................................</a:t>
                      </a:r>
                      <a:r>
                        <a:rPr dirty="0" sz="1000" spc="-1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2723-20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1000" spc="-22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6101-01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-7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2723-78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Armless </a:t>
                      </a: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36,</a:t>
                      </a:r>
                      <a:r>
                        <a:rPr dirty="0" sz="1000" spc="-8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45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6111-01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Chair.......................................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2733-50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6111-20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1000" spc="-24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2734-50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...................................................</a:t>
                      </a:r>
                      <a:r>
                        <a:rPr dirty="0" sz="1000" spc="-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6111-31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2734-70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Loveseat ............................................</a:t>
                      </a:r>
                      <a:r>
                        <a:rPr dirty="0" sz="1000" spc="-1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6111-32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3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Glider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1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2735-50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 </a:t>
                      </a:r>
                      <a:r>
                        <a:rPr dirty="0" sz="1000" spc="5" b="1">
                          <a:solidFill>
                            <a:srgbClr val="58595B"/>
                          </a:solidFill>
                          <a:latin typeface="Cambria"/>
                          <a:cs typeface="Cambria"/>
                        </a:rPr>
                        <a:t>26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1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6123-01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4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2745-50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6123-20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Ottoman</a:t>
                      </a:r>
                      <a:r>
                        <a:rPr dirty="0" sz="1000" spc="-22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2764-50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6123-31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2963-50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6123-32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3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Glider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</a:t>
                      </a:r>
                      <a:r>
                        <a:rPr dirty="0" sz="1000" spc="-1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2973-50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6138-01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Lounge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-7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2983-50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6138-31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Swivel </a:t>
                      </a:r>
                      <a:r>
                        <a:rPr dirty="0" sz="1000" spc="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Chair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</a:t>
                      </a:r>
                      <a:r>
                        <a:rPr dirty="0" sz="1000" spc="5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3990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2993-50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7006-33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Recliner 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3963-50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...................................................</a:t>
                      </a:r>
                      <a:r>
                        <a:rPr dirty="0" sz="1000" spc="-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7006-ER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Motorized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Recliner............................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3973-50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7006-LR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Lift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Recliner ......................................</a:t>
                      </a:r>
                      <a:r>
                        <a:rPr dirty="0" sz="1000" spc="-10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4625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3983-50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</a:t>
                      </a:r>
                      <a:r>
                        <a:rPr dirty="0" sz="1000" spc="-6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7008-33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Recliner ............................................</a:t>
                      </a:r>
                      <a:r>
                        <a:rPr dirty="0" sz="1000" spc="-6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173990">
                <a:tc>
                  <a:txBody>
                    <a:bodyPr/>
                    <a:lstStyle/>
                    <a:p>
                      <a:pPr algn="ctr" marR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3993-50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Sofa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...................................................</a:t>
                      </a:r>
                      <a:r>
                        <a:rPr dirty="0" sz="1000" spc="-7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2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7008-ER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3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Motorized </a:t>
                      </a:r>
                      <a:r>
                        <a:rPr dirty="0" sz="1000" spc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Recliner............................</a:t>
                      </a:r>
                      <a:r>
                        <a:rPr dirty="0" sz="1000" spc="-4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552" y="438784"/>
            <a:ext cx="5626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INDEX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14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49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0967" y="9622364"/>
            <a:ext cx="449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0">
                <a:solidFill>
                  <a:srgbClr val="231F20"/>
                </a:solidFill>
                <a:latin typeface="Tahoma"/>
                <a:cs typeface="Tahoma"/>
              </a:rPr>
              <a:t>03/2018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650875"/>
            <a:ext cx="523875" cy="56134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7977-60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7987-60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8359-01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8359-06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8359-C6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8378-07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8378-14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8378-C7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8379-06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8379-C6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8389-06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8389-C6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8411-BC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8721-BC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8741-04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8741-05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8741-07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8741-10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8741-40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8741-A4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8741-C7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8745-04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8745-06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8745-C6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8749-04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8749-A4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8779-04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8779-A4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8781-04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8781-A4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8789-04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8789-BC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7500" y="650875"/>
            <a:ext cx="2327910" cy="56134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Queen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Sleeper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Queen </a:t>
            </a: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Sleeper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</a:t>
            </a: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Occasional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7,</a:t>
            </a:r>
            <a:r>
              <a:rPr dirty="0" sz="1000" spc="-1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Stool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Stool....................................</a:t>
            </a:r>
            <a:r>
              <a:rPr dirty="0" sz="1000" spc="-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Stool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Armless 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Stack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41 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Stool....................................</a:t>
            </a:r>
            <a:r>
              <a:rPr dirty="0" sz="1000" spc="-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Stool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Stool....................................</a:t>
            </a:r>
            <a:r>
              <a:rPr dirty="0" sz="1000" spc="-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Stool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</a:t>
            </a: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Stool....................................</a:t>
            </a:r>
            <a:r>
              <a:rPr dirty="0" sz="1000" spc="-1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Bariatric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Bariatric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................................6,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16,</a:t>
            </a:r>
            <a:r>
              <a:rPr dirty="0" sz="100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Side Chair....................................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16,</a:t>
            </a:r>
            <a:r>
              <a:rPr dirty="0" sz="1000" spc="11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Stool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 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16,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Bench  ...............................................</a:t>
            </a:r>
            <a:r>
              <a:rPr dirty="0" sz="10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5">
                <a:solidFill>
                  <a:srgbClr val="58595B"/>
                </a:solidFill>
                <a:latin typeface="Arial"/>
                <a:cs typeface="Arial"/>
              </a:rPr>
              <a:t>Settee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...............................................</a:t>
            </a:r>
            <a:r>
              <a:rPr dirty="0" sz="100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22,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 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16,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-10">
                <a:solidFill>
                  <a:srgbClr val="58595B"/>
                </a:solidFill>
                <a:latin typeface="Arial"/>
                <a:cs typeface="Arial"/>
              </a:rPr>
              <a:t>Bar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Stool......................................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21,</a:t>
            </a:r>
            <a:r>
              <a:rPr dirty="0" sz="1000" spc="-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Counter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Stool..............................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21,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16,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22,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23,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17,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22,</a:t>
            </a:r>
            <a:r>
              <a:rPr dirty="0" sz="100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Arm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.........................................</a:t>
            </a:r>
            <a:r>
              <a:rPr dirty="0" sz="1000" spc="-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10">
                <a:solidFill>
                  <a:srgbClr val="58595B"/>
                </a:solidFill>
                <a:latin typeface="Arial"/>
                <a:cs typeface="Arial"/>
              </a:rPr>
              <a:t>Bariatric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Chair 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</a:t>
            </a:r>
            <a:r>
              <a:rPr dirty="0" sz="1000" spc="-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2" y="6238875"/>
            <a:ext cx="3013075" cy="7239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Finishes,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Standard.....................................</a:t>
            </a:r>
            <a:r>
              <a:rPr dirty="0" sz="1000" spc="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Finishes, </a:t>
            </a:r>
            <a:r>
              <a:rPr dirty="0" sz="1000" spc="5">
                <a:solidFill>
                  <a:srgbClr val="58595B"/>
                </a:solidFill>
                <a:latin typeface="Arial"/>
                <a:cs typeface="Arial"/>
              </a:rPr>
              <a:t>Premium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</a:t>
            </a:r>
            <a:r>
              <a:rPr dirty="0" sz="1000" spc="-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dirty="0" sz="1000" spc="40">
                <a:solidFill>
                  <a:srgbClr val="58595B"/>
                </a:solidFill>
                <a:latin typeface="Arial"/>
                <a:cs typeface="Arial"/>
              </a:rPr>
              <a:t>Wood </a:t>
            </a:r>
            <a:r>
              <a:rPr dirty="0" sz="1000">
                <a:solidFill>
                  <a:srgbClr val="58595B"/>
                </a:solidFill>
                <a:latin typeface="Arial"/>
                <a:cs typeface="Arial"/>
              </a:rPr>
              <a:t>Finishes,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Fair-Shield </a:t>
            </a:r>
            <a:r>
              <a:rPr dirty="0" sz="1000" spc="-20">
                <a:solidFill>
                  <a:srgbClr val="58595B"/>
                </a:solidFill>
                <a:latin typeface="Arial"/>
                <a:cs typeface="Arial"/>
              </a:rPr>
              <a:t>Plus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47  </a:t>
            </a:r>
            <a:r>
              <a:rPr dirty="0" sz="1000" spc="25">
                <a:solidFill>
                  <a:srgbClr val="58595B"/>
                </a:solidFill>
                <a:latin typeface="Arial"/>
                <a:cs typeface="Arial"/>
              </a:rPr>
              <a:t>Nail-head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Trim </a:t>
            </a:r>
            <a:r>
              <a:rPr dirty="0" sz="1000" spc="35">
                <a:solidFill>
                  <a:srgbClr val="58595B"/>
                </a:solidFill>
                <a:latin typeface="Arial"/>
                <a:cs typeface="Arial"/>
              </a:rPr>
              <a:t>Options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.......................................</a:t>
            </a:r>
            <a:r>
              <a:rPr dirty="0" sz="1000" spc="-1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58595B"/>
                </a:solidFill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82495"/>
            <a:ext cx="7772400" cy="6803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685528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875" y="1506221"/>
            <a:ext cx="913765" cy="0"/>
          </a:xfrm>
          <a:custGeom>
            <a:avLst/>
            <a:gdLst/>
            <a:ahLst/>
            <a:cxnLst/>
            <a:rect l="l" t="t" r="r" b="b"/>
            <a:pathLst>
              <a:path w="913765" h="0">
                <a:moveTo>
                  <a:pt x="0" y="0"/>
                </a:moveTo>
                <a:lnTo>
                  <a:pt x="913523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06221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 h="0">
                <a:moveTo>
                  <a:pt x="0" y="0"/>
                </a:moveTo>
                <a:lnTo>
                  <a:pt x="5284724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4723" y="793750"/>
            <a:ext cx="1574165" cy="1176020"/>
          </a:xfrm>
          <a:custGeom>
            <a:avLst/>
            <a:gdLst/>
            <a:ahLst/>
            <a:cxnLst/>
            <a:rect l="l" t="t" r="r" b="b"/>
            <a:pathLst>
              <a:path w="1574165" h="1176020">
                <a:moveTo>
                  <a:pt x="0" y="1175626"/>
                </a:moveTo>
                <a:lnTo>
                  <a:pt x="1574152" y="1175626"/>
                </a:lnTo>
                <a:lnTo>
                  <a:pt x="1574152" y="0"/>
                </a:lnTo>
                <a:lnTo>
                  <a:pt x="0" y="0"/>
                </a:lnTo>
                <a:lnTo>
                  <a:pt x="0" y="117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67819" y="1039990"/>
            <a:ext cx="1208405" cy="753110"/>
          </a:xfrm>
          <a:custGeom>
            <a:avLst/>
            <a:gdLst/>
            <a:ahLst/>
            <a:cxnLst/>
            <a:rect l="l" t="t" r="r" b="b"/>
            <a:pathLst>
              <a:path w="1208404" h="753110">
                <a:moveTo>
                  <a:pt x="0" y="752741"/>
                </a:moveTo>
                <a:lnTo>
                  <a:pt x="1207960" y="752741"/>
                </a:lnTo>
                <a:lnTo>
                  <a:pt x="1207960" y="0"/>
                </a:lnTo>
                <a:lnTo>
                  <a:pt x="0" y="0"/>
                </a:lnTo>
                <a:lnTo>
                  <a:pt x="0" y="752741"/>
                </a:lnTo>
                <a:close/>
              </a:path>
            </a:pathLst>
          </a:custGeom>
          <a:ln w="6451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08091" y="989914"/>
            <a:ext cx="727710" cy="121285"/>
          </a:xfrm>
          <a:custGeom>
            <a:avLst/>
            <a:gdLst/>
            <a:ahLst/>
            <a:cxnLst/>
            <a:rect l="l" t="t" r="r" b="b"/>
            <a:pathLst>
              <a:path w="727710" h="121284">
                <a:moveTo>
                  <a:pt x="0" y="120853"/>
                </a:moveTo>
                <a:lnTo>
                  <a:pt x="727430" y="120853"/>
                </a:lnTo>
                <a:lnTo>
                  <a:pt x="727430" y="0"/>
                </a:lnTo>
                <a:lnTo>
                  <a:pt x="0" y="0"/>
                </a:lnTo>
                <a:lnTo>
                  <a:pt x="0" y="120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695386" y="1240917"/>
            <a:ext cx="7721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200">
                <a:solidFill>
                  <a:srgbClr val="58595B"/>
                </a:solidFill>
                <a:latin typeface="Calibri"/>
                <a:cs typeface="Calibri"/>
              </a:rPr>
              <a:t>STYLE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9636" y="1186245"/>
            <a:ext cx="742950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85">
                <a:solidFill>
                  <a:srgbClr val="58595B"/>
                </a:solidFill>
                <a:latin typeface="Arial"/>
                <a:cs typeface="Arial"/>
              </a:rPr>
              <a:t>ADD </a:t>
            </a:r>
            <a:r>
              <a:rPr dirty="0" sz="650" spc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650" spc="65">
                <a:solidFill>
                  <a:srgbClr val="58595B"/>
                </a:solidFill>
                <a:latin typeface="Arial"/>
                <a:cs typeface="Arial"/>
              </a:rPr>
              <a:t>LITTLE</a:t>
            </a:r>
            <a:r>
              <a:rPr dirty="0" sz="65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9636" y="1525422"/>
            <a:ext cx="755015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55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YOUR</a:t>
            </a:r>
            <a:r>
              <a:rPr dirty="0" sz="650" spc="114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650" spc="50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r>
              <a:rPr dirty="0" sz="65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931" y="905081"/>
            <a:ext cx="2585085" cy="321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Post </a:t>
            </a:r>
            <a:r>
              <a:rPr dirty="0" sz="800" spc="-10">
                <a:solidFill>
                  <a:srgbClr val="808285"/>
                </a:solidFill>
                <a:latin typeface="Century Gothic"/>
                <a:cs typeface="Century Gothic"/>
              </a:rPr>
              <a:t>Office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Box 1710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| </a:t>
            </a:r>
            <a:r>
              <a:rPr dirty="0" sz="800" spc="-15">
                <a:solidFill>
                  <a:srgbClr val="808285"/>
                </a:solidFill>
                <a:latin typeface="Century Gothic"/>
                <a:cs typeface="Century Gothic"/>
              </a:rPr>
              <a:t>Lenoir,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North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Carolina 28645  phone: 828.758.5571 </a:t>
            </a:r>
            <a:r>
              <a:rPr dirty="0" sz="800">
                <a:solidFill>
                  <a:srgbClr val="808285"/>
                </a:solidFill>
                <a:latin typeface="Century Gothic"/>
                <a:cs typeface="Century Gothic"/>
              </a:rPr>
              <a:t>| fax:</a:t>
            </a:r>
            <a:r>
              <a:rPr dirty="0" sz="800" spc="-20">
                <a:solidFill>
                  <a:srgbClr val="808285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808285"/>
                </a:solidFill>
                <a:latin typeface="Century Gothic"/>
                <a:cs typeface="Century Gothic"/>
              </a:rPr>
              <a:t>828.758.0211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9328150"/>
            <a:ext cx="37185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SHOWN: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5345-01 </a:t>
            </a:r>
            <a:r>
              <a:rPr dirty="0" sz="1000" spc="0">
                <a:solidFill>
                  <a:srgbClr val="58595B"/>
                </a:solidFill>
                <a:latin typeface="Arial"/>
                <a:cs typeface="Arial"/>
              </a:rPr>
              <a:t>OCCASIONAL </a:t>
            </a:r>
            <a:r>
              <a:rPr dirty="0" sz="1000" spc="-35">
                <a:solidFill>
                  <a:srgbClr val="58595B"/>
                </a:solidFill>
                <a:latin typeface="Arial"/>
                <a:cs typeface="Arial"/>
              </a:rPr>
              <a:t>CHAIRS </a:t>
            </a:r>
            <a:r>
              <a:rPr dirty="0" sz="1000" spc="-4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8105</a:t>
            </a:r>
            <a:r>
              <a:rPr dirty="0" sz="1000" spc="-6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8595B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08050"/>
            <a:ext cx="7772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5961" y="3014319"/>
            <a:ext cx="1554480" cy="966469"/>
          </a:xfrm>
          <a:custGeom>
            <a:avLst/>
            <a:gdLst/>
            <a:ahLst/>
            <a:cxnLst/>
            <a:rect l="l" t="t" r="r" b="b"/>
            <a:pathLst>
              <a:path w="1554479" h="966470">
                <a:moveTo>
                  <a:pt x="0" y="965898"/>
                </a:moveTo>
                <a:lnTo>
                  <a:pt x="1554264" y="965898"/>
                </a:lnTo>
                <a:lnTo>
                  <a:pt x="1554264" y="0"/>
                </a:lnTo>
                <a:lnTo>
                  <a:pt x="0" y="0"/>
                </a:lnTo>
                <a:lnTo>
                  <a:pt x="0" y="965898"/>
                </a:lnTo>
                <a:close/>
              </a:path>
            </a:pathLst>
          </a:custGeom>
          <a:ln w="16002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91899" y="2934970"/>
            <a:ext cx="922655" cy="156210"/>
          </a:xfrm>
          <a:custGeom>
            <a:avLst/>
            <a:gdLst/>
            <a:ahLst/>
            <a:cxnLst/>
            <a:rect l="l" t="t" r="r" b="b"/>
            <a:pathLst>
              <a:path w="922654" h="156210">
                <a:moveTo>
                  <a:pt x="0" y="156197"/>
                </a:moveTo>
                <a:lnTo>
                  <a:pt x="922401" y="156197"/>
                </a:lnTo>
                <a:lnTo>
                  <a:pt x="92240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8376" y="3170731"/>
            <a:ext cx="1183640" cy="622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85"/>
              </a:lnSpc>
              <a:spcBef>
                <a:spcPts val="100"/>
              </a:spcBef>
            </a:pPr>
            <a:r>
              <a:rPr dirty="0" spc="200">
                <a:latin typeface="Trebuchet MS"/>
                <a:cs typeface="Trebuchet MS"/>
              </a:rPr>
              <a:t>CHAIR</a:t>
            </a:r>
          </a:p>
          <a:p>
            <a:pPr marL="36830">
              <a:lnSpc>
                <a:spcPts val="1205"/>
              </a:lnSpc>
            </a:pPr>
            <a:r>
              <a:rPr dirty="0" sz="1100" spc="200"/>
              <a:t>COLLECTION</a:t>
            </a:r>
            <a:r>
              <a:rPr dirty="0" sz="1100" spc="-130"/>
              <a:t> </a:t>
            </a:r>
            <a:endParaRPr sz="1100"/>
          </a:p>
        </p:txBody>
      </p:sp>
      <p:sp>
        <p:nvSpPr>
          <p:cNvPr id="5" name="object 5"/>
          <p:cNvSpPr txBox="1"/>
          <p:nvPr/>
        </p:nvSpPr>
        <p:spPr>
          <a:xfrm>
            <a:off x="4478465" y="4437505"/>
            <a:ext cx="2729865" cy="313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58595B"/>
                </a:solidFill>
                <a:latin typeface="Tahoma"/>
                <a:cs typeface="Tahoma"/>
              </a:rPr>
              <a:t>FUNCTION </a:t>
            </a:r>
            <a:r>
              <a:rPr dirty="0" sz="1600" spc="-105">
                <a:solidFill>
                  <a:srgbClr val="58595B"/>
                </a:solidFill>
                <a:latin typeface="Tahoma"/>
                <a:cs typeface="Tahoma"/>
              </a:rPr>
              <a:t>MEETS</a:t>
            </a:r>
            <a:r>
              <a:rPr dirty="0" sz="1600" spc="-12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600" spc="-30">
                <a:solidFill>
                  <a:srgbClr val="58595B"/>
                </a:solidFill>
                <a:latin typeface="Tahoma"/>
                <a:cs typeface="Tahoma"/>
              </a:rPr>
              <a:t>FORM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57400"/>
              </a:lnSpc>
              <a:spcBef>
                <a:spcPts val="425"/>
              </a:spcBef>
            </a:pP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While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900" spc="-2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certainly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one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most practical 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pieces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furniture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ever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created,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doesn’t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mean  your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choices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can’t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convey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your singular</a:t>
            </a:r>
            <a:r>
              <a:rPr dirty="0" sz="900" spc="1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58595B"/>
                </a:solidFill>
                <a:latin typeface="Arial"/>
                <a:cs typeface="Arial"/>
              </a:rPr>
              <a:t>sense</a:t>
            </a:r>
            <a:endParaRPr sz="900">
              <a:latin typeface="Arial"/>
              <a:cs typeface="Arial"/>
            </a:endParaRPr>
          </a:p>
          <a:p>
            <a:pPr marL="12700" marR="139065">
              <a:lnSpc>
                <a:spcPct val="157400"/>
              </a:lnSpc>
            </a:pP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style.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Collection, with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its extensive 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offerings,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grants you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ability </a:t>
            </a:r>
            <a:r>
              <a:rPr dirty="0" sz="900" spc="4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personalize  your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living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spaces.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Whether you’re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lounging,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dining,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reclining,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you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select </a:t>
            </a:r>
            <a:r>
              <a:rPr dirty="0" sz="900" spc="-35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seat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with 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textured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fabric,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luxurious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leather,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high-quality 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cushioning—the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combinations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dirty="0" sz="900" spc="8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endless.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32410">
              <a:lnSpc>
                <a:spcPct val="157400"/>
              </a:lnSpc>
            </a:pPr>
            <a:r>
              <a:rPr dirty="0" sz="900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formal or </a:t>
            </a:r>
            <a:r>
              <a:rPr dirty="0" sz="900" spc="5">
                <a:solidFill>
                  <a:srgbClr val="58595B"/>
                </a:solidFill>
                <a:latin typeface="Arial"/>
                <a:cs typeface="Arial"/>
              </a:rPr>
              <a:t>relaxed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living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spaces, </a:t>
            </a:r>
            <a:r>
              <a:rPr dirty="0" sz="900" spc="1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dirty="0" sz="900" spc="-10">
                <a:solidFill>
                  <a:srgbClr val="58595B"/>
                </a:solidFill>
                <a:latin typeface="Arial"/>
                <a:cs typeface="Arial"/>
              </a:rPr>
              <a:t>classic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or contemporary </a:t>
            </a:r>
            <a:r>
              <a:rPr dirty="0" sz="900" spc="-5">
                <a:solidFill>
                  <a:srgbClr val="58595B"/>
                </a:solidFill>
                <a:latin typeface="Arial"/>
                <a:cs typeface="Arial"/>
              </a:rPr>
              <a:t>styles,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Chair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Collection 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brilliantly </a:t>
            </a:r>
            <a:r>
              <a:rPr dirty="0" sz="900" spc="0">
                <a:solidFill>
                  <a:srgbClr val="58595B"/>
                </a:solidFill>
                <a:latin typeface="Arial"/>
                <a:cs typeface="Arial"/>
              </a:rPr>
              <a:t>merges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function </a:t>
            </a:r>
            <a:r>
              <a:rPr dirty="0" sz="900" spc="15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dirty="0" sz="900" spc="7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58595B"/>
                </a:solidFill>
                <a:latin typeface="Arial"/>
                <a:cs typeface="Arial"/>
              </a:rPr>
              <a:t>form.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3545" y="7820607"/>
            <a:ext cx="2534920" cy="0"/>
          </a:xfrm>
          <a:custGeom>
            <a:avLst/>
            <a:gdLst/>
            <a:ahLst/>
            <a:cxnLst/>
            <a:rect l="l" t="t" r="r" b="b"/>
            <a:pathLst>
              <a:path w="2534920" h="0">
                <a:moveTo>
                  <a:pt x="0" y="0"/>
                </a:moveTo>
                <a:lnTo>
                  <a:pt x="2534475" y="0"/>
                </a:lnTo>
              </a:path>
            </a:pathLst>
          </a:custGeom>
          <a:ln w="952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06527" y="8106947"/>
            <a:ext cx="285115" cy="300990"/>
          </a:xfrm>
          <a:custGeom>
            <a:avLst/>
            <a:gdLst/>
            <a:ahLst/>
            <a:cxnLst/>
            <a:rect l="l" t="t" r="r" b="b"/>
            <a:pathLst>
              <a:path w="285114" h="300990">
                <a:moveTo>
                  <a:pt x="270078" y="102641"/>
                </a:moveTo>
                <a:lnTo>
                  <a:pt x="254419" y="102641"/>
                </a:lnTo>
                <a:lnTo>
                  <a:pt x="254419" y="8318"/>
                </a:lnTo>
                <a:lnTo>
                  <a:pt x="254419" y="3733"/>
                </a:lnTo>
                <a:lnTo>
                  <a:pt x="250558" y="0"/>
                </a:lnTo>
                <a:lnTo>
                  <a:pt x="245821" y="0"/>
                </a:lnTo>
                <a:lnTo>
                  <a:pt x="38925" y="0"/>
                </a:lnTo>
                <a:lnTo>
                  <a:pt x="34188" y="0"/>
                </a:lnTo>
                <a:lnTo>
                  <a:pt x="30327" y="3733"/>
                </a:lnTo>
                <a:lnTo>
                  <a:pt x="30327" y="8318"/>
                </a:lnTo>
                <a:lnTo>
                  <a:pt x="30327" y="102641"/>
                </a:lnTo>
                <a:lnTo>
                  <a:pt x="14668" y="102641"/>
                </a:lnTo>
                <a:lnTo>
                  <a:pt x="6578" y="102641"/>
                </a:lnTo>
                <a:lnTo>
                  <a:pt x="0" y="109004"/>
                </a:lnTo>
                <a:lnTo>
                  <a:pt x="0" y="116827"/>
                </a:lnTo>
                <a:lnTo>
                  <a:pt x="0" y="249758"/>
                </a:lnTo>
                <a:lnTo>
                  <a:pt x="0" y="257581"/>
                </a:lnTo>
                <a:lnTo>
                  <a:pt x="6578" y="263944"/>
                </a:lnTo>
                <a:lnTo>
                  <a:pt x="14668" y="263944"/>
                </a:lnTo>
                <a:lnTo>
                  <a:pt x="23329" y="263944"/>
                </a:lnTo>
                <a:lnTo>
                  <a:pt x="29527" y="300710"/>
                </a:lnTo>
                <a:lnTo>
                  <a:pt x="61074" y="300710"/>
                </a:lnTo>
                <a:lnTo>
                  <a:pt x="68592" y="263944"/>
                </a:lnTo>
                <a:lnTo>
                  <a:pt x="214693" y="263944"/>
                </a:lnTo>
                <a:lnTo>
                  <a:pt x="220891" y="300710"/>
                </a:lnTo>
                <a:lnTo>
                  <a:pt x="252476" y="300710"/>
                </a:lnTo>
                <a:lnTo>
                  <a:pt x="260007" y="263944"/>
                </a:lnTo>
                <a:lnTo>
                  <a:pt x="270078" y="263944"/>
                </a:lnTo>
                <a:lnTo>
                  <a:pt x="278155" y="263944"/>
                </a:lnTo>
                <a:lnTo>
                  <a:pt x="284721" y="257581"/>
                </a:lnTo>
                <a:lnTo>
                  <a:pt x="284721" y="249758"/>
                </a:lnTo>
                <a:lnTo>
                  <a:pt x="284721" y="116827"/>
                </a:lnTo>
                <a:lnTo>
                  <a:pt x="284721" y="109004"/>
                </a:lnTo>
                <a:lnTo>
                  <a:pt x="278155" y="102641"/>
                </a:lnTo>
                <a:lnTo>
                  <a:pt x="270078" y="102641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35997" y="8106039"/>
            <a:ext cx="225805" cy="192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31597" y="837089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34594" y="35102"/>
                </a:moveTo>
                <a:lnTo>
                  <a:pt x="5905" y="35102"/>
                </a:lnTo>
                <a:lnTo>
                  <a:pt x="0" y="0"/>
                </a:lnTo>
                <a:lnTo>
                  <a:pt x="41783" y="0"/>
                </a:lnTo>
                <a:lnTo>
                  <a:pt x="34594" y="35102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22960" y="837089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34632" y="35102"/>
                </a:moveTo>
                <a:lnTo>
                  <a:pt x="5918" y="35102"/>
                </a:lnTo>
                <a:lnTo>
                  <a:pt x="0" y="0"/>
                </a:lnTo>
                <a:lnTo>
                  <a:pt x="41821" y="0"/>
                </a:lnTo>
                <a:lnTo>
                  <a:pt x="34632" y="35102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08242" y="8211239"/>
            <a:ext cx="281305" cy="158115"/>
          </a:xfrm>
          <a:custGeom>
            <a:avLst/>
            <a:gdLst/>
            <a:ahLst/>
            <a:cxnLst/>
            <a:rect l="l" t="t" r="r" b="b"/>
            <a:pathLst>
              <a:path w="281304" h="158115">
                <a:moveTo>
                  <a:pt x="281292" y="145465"/>
                </a:moveTo>
                <a:lnTo>
                  <a:pt x="281292" y="152374"/>
                </a:lnTo>
                <a:lnTo>
                  <a:pt x="275488" y="158000"/>
                </a:lnTo>
                <a:lnTo>
                  <a:pt x="268363" y="158000"/>
                </a:lnTo>
                <a:lnTo>
                  <a:pt x="258622" y="158000"/>
                </a:lnTo>
                <a:lnTo>
                  <a:pt x="5803" y="158000"/>
                </a:lnTo>
                <a:lnTo>
                  <a:pt x="0" y="152374"/>
                </a:lnTo>
                <a:lnTo>
                  <a:pt x="0" y="145465"/>
                </a:lnTo>
                <a:lnTo>
                  <a:pt x="0" y="12534"/>
                </a:lnTo>
                <a:lnTo>
                  <a:pt x="0" y="5626"/>
                </a:lnTo>
                <a:lnTo>
                  <a:pt x="5803" y="0"/>
                </a:lnTo>
                <a:lnTo>
                  <a:pt x="12953" y="0"/>
                </a:lnTo>
                <a:lnTo>
                  <a:pt x="28613" y="0"/>
                </a:lnTo>
                <a:lnTo>
                  <a:pt x="36652" y="0"/>
                </a:lnTo>
                <a:lnTo>
                  <a:pt x="43814" y="0"/>
                </a:lnTo>
                <a:lnTo>
                  <a:pt x="49644" y="5626"/>
                </a:lnTo>
                <a:lnTo>
                  <a:pt x="49644" y="12534"/>
                </a:lnTo>
                <a:lnTo>
                  <a:pt x="49644" y="37147"/>
                </a:lnTo>
                <a:lnTo>
                  <a:pt x="49644" y="38798"/>
                </a:lnTo>
                <a:lnTo>
                  <a:pt x="49644" y="86169"/>
                </a:lnTo>
                <a:lnTo>
                  <a:pt x="231635" y="86169"/>
                </a:lnTo>
                <a:lnTo>
                  <a:pt x="231635" y="38798"/>
                </a:lnTo>
                <a:lnTo>
                  <a:pt x="231635" y="37147"/>
                </a:lnTo>
                <a:lnTo>
                  <a:pt x="231635" y="12534"/>
                </a:lnTo>
                <a:lnTo>
                  <a:pt x="231635" y="5626"/>
                </a:lnTo>
                <a:lnTo>
                  <a:pt x="237451" y="0"/>
                </a:lnTo>
                <a:lnTo>
                  <a:pt x="244601" y="0"/>
                </a:lnTo>
                <a:lnTo>
                  <a:pt x="252704" y="0"/>
                </a:lnTo>
                <a:lnTo>
                  <a:pt x="268363" y="0"/>
                </a:lnTo>
                <a:lnTo>
                  <a:pt x="275488" y="0"/>
                </a:lnTo>
                <a:lnTo>
                  <a:pt x="281292" y="5626"/>
                </a:lnTo>
                <a:lnTo>
                  <a:pt x="281292" y="12534"/>
                </a:lnTo>
                <a:lnTo>
                  <a:pt x="281292" y="145465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75207" y="8075306"/>
            <a:ext cx="285115" cy="300990"/>
          </a:xfrm>
          <a:custGeom>
            <a:avLst/>
            <a:gdLst/>
            <a:ahLst/>
            <a:cxnLst/>
            <a:rect l="l" t="t" r="r" b="b"/>
            <a:pathLst>
              <a:path w="285114" h="300990">
                <a:moveTo>
                  <a:pt x="270078" y="102641"/>
                </a:moveTo>
                <a:lnTo>
                  <a:pt x="254419" y="102641"/>
                </a:lnTo>
                <a:lnTo>
                  <a:pt x="254419" y="8318"/>
                </a:lnTo>
                <a:lnTo>
                  <a:pt x="254419" y="3733"/>
                </a:lnTo>
                <a:lnTo>
                  <a:pt x="250558" y="0"/>
                </a:lnTo>
                <a:lnTo>
                  <a:pt x="245821" y="0"/>
                </a:lnTo>
                <a:lnTo>
                  <a:pt x="38925" y="0"/>
                </a:lnTo>
                <a:lnTo>
                  <a:pt x="34188" y="0"/>
                </a:lnTo>
                <a:lnTo>
                  <a:pt x="30327" y="3733"/>
                </a:lnTo>
                <a:lnTo>
                  <a:pt x="30327" y="8318"/>
                </a:lnTo>
                <a:lnTo>
                  <a:pt x="30327" y="102641"/>
                </a:lnTo>
                <a:lnTo>
                  <a:pt x="14668" y="102641"/>
                </a:lnTo>
                <a:lnTo>
                  <a:pt x="6578" y="102641"/>
                </a:lnTo>
                <a:lnTo>
                  <a:pt x="0" y="109004"/>
                </a:lnTo>
                <a:lnTo>
                  <a:pt x="0" y="116827"/>
                </a:lnTo>
                <a:lnTo>
                  <a:pt x="0" y="249758"/>
                </a:lnTo>
                <a:lnTo>
                  <a:pt x="0" y="257581"/>
                </a:lnTo>
                <a:lnTo>
                  <a:pt x="6578" y="263944"/>
                </a:lnTo>
                <a:lnTo>
                  <a:pt x="14668" y="263944"/>
                </a:lnTo>
                <a:lnTo>
                  <a:pt x="23329" y="263944"/>
                </a:lnTo>
                <a:lnTo>
                  <a:pt x="29527" y="300710"/>
                </a:lnTo>
                <a:lnTo>
                  <a:pt x="61074" y="300710"/>
                </a:lnTo>
                <a:lnTo>
                  <a:pt x="68592" y="263944"/>
                </a:lnTo>
                <a:lnTo>
                  <a:pt x="214693" y="263944"/>
                </a:lnTo>
                <a:lnTo>
                  <a:pt x="220891" y="300710"/>
                </a:lnTo>
                <a:lnTo>
                  <a:pt x="252476" y="300710"/>
                </a:lnTo>
                <a:lnTo>
                  <a:pt x="260007" y="263944"/>
                </a:lnTo>
                <a:lnTo>
                  <a:pt x="270078" y="263944"/>
                </a:lnTo>
                <a:lnTo>
                  <a:pt x="278155" y="263944"/>
                </a:lnTo>
                <a:lnTo>
                  <a:pt x="284721" y="257581"/>
                </a:lnTo>
                <a:lnTo>
                  <a:pt x="284721" y="249758"/>
                </a:lnTo>
                <a:lnTo>
                  <a:pt x="284721" y="116827"/>
                </a:lnTo>
                <a:lnTo>
                  <a:pt x="284721" y="109004"/>
                </a:lnTo>
                <a:lnTo>
                  <a:pt x="278155" y="102641"/>
                </a:lnTo>
                <a:lnTo>
                  <a:pt x="270078" y="102641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04677" y="8074398"/>
            <a:ext cx="225805" cy="192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0277" y="8339250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34594" y="35102"/>
                </a:moveTo>
                <a:lnTo>
                  <a:pt x="5905" y="35102"/>
                </a:lnTo>
                <a:lnTo>
                  <a:pt x="0" y="0"/>
                </a:lnTo>
                <a:lnTo>
                  <a:pt x="41782" y="0"/>
                </a:lnTo>
                <a:lnTo>
                  <a:pt x="34594" y="35102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91640" y="8339250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34632" y="35102"/>
                </a:moveTo>
                <a:lnTo>
                  <a:pt x="5918" y="35102"/>
                </a:lnTo>
                <a:lnTo>
                  <a:pt x="0" y="0"/>
                </a:lnTo>
                <a:lnTo>
                  <a:pt x="41821" y="0"/>
                </a:lnTo>
                <a:lnTo>
                  <a:pt x="34632" y="35102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76922" y="8179599"/>
            <a:ext cx="281305" cy="158115"/>
          </a:xfrm>
          <a:custGeom>
            <a:avLst/>
            <a:gdLst/>
            <a:ahLst/>
            <a:cxnLst/>
            <a:rect l="l" t="t" r="r" b="b"/>
            <a:pathLst>
              <a:path w="281304" h="158115">
                <a:moveTo>
                  <a:pt x="281292" y="145465"/>
                </a:moveTo>
                <a:lnTo>
                  <a:pt x="281292" y="152374"/>
                </a:lnTo>
                <a:lnTo>
                  <a:pt x="275488" y="158000"/>
                </a:lnTo>
                <a:lnTo>
                  <a:pt x="268363" y="158000"/>
                </a:lnTo>
                <a:lnTo>
                  <a:pt x="258622" y="158000"/>
                </a:lnTo>
                <a:lnTo>
                  <a:pt x="5803" y="158000"/>
                </a:lnTo>
                <a:lnTo>
                  <a:pt x="0" y="152374"/>
                </a:lnTo>
                <a:lnTo>
                  <a:pt x="0" y="145465"/>
                </a:lnTo>
                <a:lnTo>
                  <a:pt x="0" y="12534"/>
                </a:lnTo>
                <a:lnTo>
                  <a:pt x="0" y="5626"/>
                </a:lnTo>
                <a:lnTo>
                  <a:pt x="5803" y="0"/>
                </a:lnTo>
                <a:lnTo>
                  <a:pt x="12954" y="0"/>
                </a:lnTo>
                <a:lnTo>
                  <a:pt x="28613" y="0"/>
                </a:lnTo>
                <a:lnTo>
                  <a:pt x="36652" y="0"/>
                </a:lnTo>
                <a:lnTo>
                  <a:pt x="43815" y="0"/>
                </a:lnTo>
                <a:lnTo>
                  <a:pt x="49644" y="5626"/>
                </a:lnTo>
                <a:lnTo>
                  <a:pt x="49644" y="12534"/>
                </a:lnTo>
                <a:lnTo>
                  <a:pt x="49644" y="37147"/>
                </a:lnTo>
                <a:lnTo>
                  <a:pt x="49644" y="38798"/>
                </a:lnTo>
                <a:lnTo>
                  <a:pt x="49644" y="86169"/>
                </a:lnTo>
                <a:lnTo>
                  <a:pt x="231635" y="86169"/>
                </a:lnTo>
                <a:lnTo>
                  <a:pt x="231635" y="38798"/>
                </a:lnTo>
                <a:lnTo>
                  <a:pt x="231635" y="37147"/>
                </a:lnTo>
                <a:lnTo>
                  <a:pt x="231635" y="12534"/>
                </a:lnTo>
                <a:lnTo>
                  <a:pt x="231635" y="5626"/>
                </a:lnTo>
                <a:lnTo>
                  <a:pt x="237451" y="0"/>
                </a:lnTo>
                <a:lnTo>
                  <a:pt x="244602" y="0"/>
                </a:lnTo>
                <a:lnTo>
                  <a:pt x="252704" y="0"/>
                </a:lnTo>
                <a:lnTo>
                  <a:pt x="268363" y="0"/>
                </a:lnTo>
                <a:lnTo>
                  <a:pt x="275488" y="0"/>
                </a:lnTo>
                <a:lnTo>
                  <a:pt x="281292" y="5626"/>
                </a:lnTo>
                <a:lnTo>
                  <a:pt x="281292" y="12534"/>
                </a:lnTo>
                <a:lnTo>
                  <a:pt x="281292" y="145465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65509" y="8306746"/>
            <a:ext cx="267335" cy="111760"/>
          </a:xfrm>
          <a:custGeom>
            <a:avLst/>
            <a:gdLst/>
            <a:ahLst/>
            <a:cxnLst/>
            <a:rect l="l" t="t" r="r" b="b"/>
            <a:pathLst>
              <a:path w="267335" h="111759">
                <a:moveTo>
                  <a:pt x="265188" y="0"/>
                </a:moveTo>
                <a:lnTo>
                  <a:pt x="259867" y="889"/>
                </a:lnTo>
                <a:lnTo>
                  <a:pt x="3581" y="2679"/>
                </a:lnTo>
                <a:lnTo>
                  <a:pt x="0" y="3581"/>
                </a:lnTo>
                <a:lnTo>
                  <a:pt x="0" y="103047"/>
                </a:lnTo>
                <a:lnTo>
                  <a:pt x="888" y="108419"/>
                </a:lnTo>
                <a:lnTo>
                  <a:pt x="6273" y="110210"/>
                </a:lnTo>
                <a:lnTo>
                  <a:pt x="34280" y="110996"/>
                </a:lnTo>
                <a:lnTo>
                  <a:pt x="170212" y="111314"/>
                </a:lnTo>
                <a:lnTo>
                  <a:pt x="264350" y="111112"/>
                </a:lnTo>
                <a:lnTo>
                  <a:pt x="267030" y="106070"/>
                </a:lnTo>
                <a:lnTo>
                  <a:pt x="267030" y="102323"/>
                </a:lnTo>
                <a:lnTo>
                  <a:pt x="266742" y="86610"/>
                </a:lnTo>
                <a:lnTo>
                  <a:pt x="265476" y="23394"/>
                </a:lnTo>
                <a:lnTo>
                  <a:pt x="265188" y="6273"/>
                </a:lnTo>
                <a:lnTo>
                  <a:pt x="265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65509" y="8306746"/>
            <a:ext cx="267335" cy="111760"/>
          </a:xfrm>
          <a:custGeom>
            <a:avLst/>
            <a:gdLst/>
            <a:ahLst/>
            <a:cxnLst/>
            <a:rect l="l" t="t" r="r" b="b"/>
            <a:pathLst>
              <a:path w="267335" h="111759">
                <a:moveTo>
                  <a:pt x="259867" y="889"/>
                </a:moveTo>
                <a:lnTo>
                  <a:pt x="3581" y="2679"/>
                </a:lnTo>
                <a:lnTo>
                  <a:pt x="0" y="3581"/>
                </a:lnTo>
                <a:lnTo>
                  <a:pt x="0" y="11645"/>
                </a:lnTo>
                <a:lnTo>
                  <a:pt x="0" y="103047"/>
                </a:lnTo>
                <a:lnTo>
                  <a:pt x="888" y="108419"/>
                </a:lnTo>
                <a:lnTo>
                  <a:pt x="6273" y="110210"/>
                </a:lnTo>
                <a:lnTo>
                  <a:pt x="34280" y="110996"/>
                </a:lnTo>
                <a:lnTo>
                  <a:pt x="96568" y="111307"/>
                </a:lnTo>
                <a:lnTo>
                  <a:pt x="170212" y="111314"/>
                </a:lnTo>
                <a:lnTo>
                  <a:pt x="232287" y="111191"/>
                </a:lnTo>
                <a:lnTo>
                  <a:pt x="259867" y="111112"/>
                </a:lnTo>
                <a:lnTo>
                  <a:pt x="264350" y="111112"/>
                </a:lnTo>
                <a:lnTo>
                  <a:pt x="267030" y="106070"/>
                </a:lnTo>
                <a:lnTo>
                  <a:pt x="267030" y="102323"/>
                </a:lnTo>
                <a:lnTo>
                  <a:pt x="266742" y="86610"/>
                </a:lnTo>
                <a:lnTo>
                  <a:pt x="266109" y="55237"/>
                </a:lnTo>
                <a:lnTo>
                  <a:pt x="265476" y="23394"/>
                </a:lnTo>
                <a:lnTo>
                  <a:pt x="265188" y="6273"/>
                </a:lnTo>
                <a:lnTo>
                  <a:pt x="265188" y="0"/>
                </a:lnTo>
                <a:lnTo>
                  <a:pt x="259867" y="889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65378" y="8308016"/>
            <a:ext cx="267335" cy="141605"/>
          </a:xfrm>
          <a:custGeom>
            <a:avLst/>
            <a:gdLst/>
            <a:ahLst/>
            <a:cxnLst/>
            <a:rect l="l" t="t" r="r" b="b"/>
            <a:pathLst>
              <a:path w="267335" h="141604">
                <a:moveTo>
                  <a:pt x="259435" y="0"/>
                </a:moveTo>
                <a:lnTo>
                  <a:pt x="7632" y="0"/>
                </a:lnTo>
                <a:lnTo>
                  <a:pt x="3428" y="0"/>
                </a:lnTo>
                <a:lnTo>
                  <a:pt x="0" y="3302"/>
                </a:lnTo>
                <a:lnTo>
                  <a:pt x="0" y="7366"/>
                </a:lnTo>
                <a:lnTo>
                  <a:pt x="0" y="102400"/>
                </a:lnTo>
                <a:lnTo>
                  <a:pt x="0" y="106451"/>
                </a:lnTo>
                <a:lnTo>
                  <a:pt x="3428" y="109753"/>
                </a:lnTo>
                <a:lnTo>
                  <a:pt x="7632" y="109753"/>
                </a:lnTo>
                <a:lnTo>
                  <a:pt x="28790" y="109753"/>
                </a:lnTo>
                <a:lnTo>
                  <a:pt x="34074" y="140995"/>
                </a:lnTo>
                <a:lnTo>
                  <a:pt x="62090" y="140995"/>
                </a:lnTo>
                <a:lnTo>
                  <a:pt x="68503" y="109753"/>
                </a:lnTo>
                <a:lnTo>
                  <a:pt x="204266" y="109753"/>
                </a:lnTo>
                <a:lnTo>
                  <a:pt x="209562" y="140995"/>
                </a:lnTo>
                <a:lnTo>
                  <a:pt x="237604" y="140995"/>
                </a:lnTo>
                <a:lnTo>
                  <a:pt x="244017" y="109753"/>
                </a:lnTo>
                <a:lnTo>
                  <a:pt x="259435" y="109753"/>
                </a:lnTo>
                <a:lnTo>
                  <a:pt x="263652" y="109753"/>
                </a:lnTo>
                <a:lnTo>
                  <a:pt x="267080" y="106451"/>
                </a:lnTo>
                <a:lnTo>
                  <a:pt x="267080" y="102400"/>
                </a:lnTo>
                <a:lnTo>
                  <a:pt x="267080" y="7366"/>
                </a:lnTo>
                <a:lnTo>
                  <a:pt x="267080" y="3302"/>
                </a:lnTo>
                <a:lnTo>
                  <a:pt x="263652" y="0"/>
                </a:lnTo>
                <a:lnTo>
                  <a:pt x="259435" y="0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95705" y="8417769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5">
                <a:moveTo>
                  <a:pt x="30518" y="29781"/>
                </a:moveTo>
                <a:lnTo>
                  <a:pt x="5029" y="29781"/>
                </a:lnTo>
                <a:lnTo>
                  <a:pt x="0" y="0"/>
                </a:lnTo>
                <a:lnTo>
                  <a:pt x="36626" y="0"/>
                </a:lnTo>
                <a:lnTo>
                  <a:pt x="30518" y="29781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71194" y="8417769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5">
                <a:moveTo>
                  <a:pt x="30543" y="29781"/>
                </a:moveTo>
                <a:lnTo>
                  <a:pt x="5029" y="29781"/>
                </a:lnTo>
                <a:lnTo>
                  <a:pt x="0" y="0"/>
                </a:lnTo>
                <a:lnTo>
                  <a:pt x="36652" y="0"/>
                </a:lnTo>
                <a:lnTo>
                  <a:pt x="30543" y="29781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66889" y="8309476"/>
            <a:ext cx="264160" cy="107314"/>
          </a:xfrm>
          <a:custGeom>
            <a:avLst/>
            <a:gdLst/>
            <a:ahLst/>
            <a:cxnLst/>
            <a:rect l="l" t="t" r="r" b="b"/>
            <a:pathLst>
              <a:path w="264160" h="107315">
                <a:moveTo>
                  <a:pt x="264045" y="100939"/>
                </a:moveTo>
                <a:lnTo>
                  <a:pt x="264045" y="104190"/>
                </a:lnTo>
                <a:lnTo>
                  <a:pt x="261302" y="106832"/>
                </a:lnTo>
                <a:lnTo>
                  <a:pt x="257924" y="106832"/>
                </a:lnTo>
                <a:lnTo>
                  <a:pt x="242798" y="106832"/>
                </a:lnTo>
                <a:lnTo>
                  <a:pt x="2755" y="106832"/>
                </a:lnTo>
                <a:lnTo>
                  <a:pt x="0" y="104190"/>
                </a:lnTo>
                <a:lnTo>
                  <a:pt x="0" y="100939"/>
                </a:lnTo>
                <a:lnTo>
                  <a:pt x="0" y="5905"/>
                </a:lnTo>
                <a:lnTo>
                  <a:pt x="0" y="2654"/>
                </a:lnTo>
                <a:lnTo>
                  <a:pt x="2755" y="0"/>
                </a:lnTo>
                <a:lnTo>
                  <a:pt x="6121" y="0"/>
                </a:lnTo>
                <a:lnTo>
                  <a:pt x="257924" y="0"/>
                </a:lnTo>
                <a:lnTo>
                  <a:pt x="261302" y="0"/>
                </a:lnTo>
                <a:lnTo>
                  <a:pt x="264045" y="2654"/>
                </a:lnTo>
                <a:lnTo>
                  <a:pt x="264045" y="5905"/>
                </a:lnTo>
                <a:lnTo>
                  <a:pt x="264045" y="100939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908050"/>
            <a:ext cx="3749040" cy="822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150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5046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47764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589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6998" y="8016633"/>
            <a:ext cx="217957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62752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10851" y="7918207"/>
            <a:ext cx="1534795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5419-01 </a:t>
            </a:r>
            <a:r>
              <a:rPr dirty="0" sz="800" spc="0">
                <a:solidFill>
                  <a:srgbClr val="808285"/>
                </a:solidFill>
                <a:latin typeface="Arial"/>
                <a:cs typeface="Arial"/>
              </a:rPr>
              <a:t>OCCASIONAL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26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26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33</a:t>
            </a:r>
            <a:r>
              <a:rPr dirty="0" sz="700" spc="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30 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21.5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6200" y="5513351"/>
            <a:ext cx="1755647" cy="2192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5198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43111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38200" y="7946326"/>
          <a:ext cx="2124710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8741-04 ARM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700" spc="5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sh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20 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 available: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8741-A4, see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pages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800" spc="-5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5529072"/>
            <a:ext cx="1752651" cy="2177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36998" y="3784475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62752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10851" y="3686047"/>
            <a:ext cx="1534795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6085-01 </a:t>
            </a:r>
            <a:r>
              <a:rPr dirty="0" sz="800" spc="0">
                <a:solidFill>
                  <a:srgbClr val="808285"/>
                </a:solidFill>
                <a:latin typeface="Arial"/>
                <a:cs typeface="Arial"/>
              </a:rPr>
              <a:t>OCCASIONAL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33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35.5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24 | sh 19 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21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86200" y="1335024"/>
            <a:ext cx="2014902" cy="2142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5198" y="3784474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90951" y="37255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38200" y="3714167"/>
          <a:ext cx="2520950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6014-01 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8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24 | sh 20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19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312420">
                <a:tc>
                  <a:txBody>
                    <a:bodyPr/>
                    <a:lstStyle/>
                    <a:p>
                      <a:pPr marL="127000" marR="118745">
                        <a:lnSpc>
                          <a:spcPct val="114599"/>
                        </a:lnSpc>
                        <a:spcBef>
                          <a:spcPts val="130"/>
                        </a:spcBef>
                      </a:pPr>
                      <a:r>
                        <a:rPr dirty="0" sz="800" spc="-1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nail-head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trim.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800" spc="-13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available: 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6014-A4, see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800" spc="-1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14400" y="1389888"/>
            <a:ext cx="1742817" cy="2112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500" y="438784"/>
            <a:ext cx="16865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6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 </a:t>
            </a: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</a:t>
            </a:r>
            <a:r>
              <a:rPr dirty="0" sz="8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ACCENT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04688" y="5548122"/>
            <a:ext cx="813892" cy="9166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24385" y="1200150"/>
            <a:ext cx="830452" cy="861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177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0073" y="950294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0" y="131317"/>
                </a:moveTo>
                <a:lnTo>
                  <a:pt x="131356" y="131317"/>
                </a:lnTo>
                <a:lnTo>
                  <a:pt x="131356" y="0"/>
                </a:lnTo>
                <a:lnTo>
                  <a:pt x="0" y="0"/>
                </a:lnTo>
                <a:lnTo>
                  <a:pt x="0" y="131317"/>
                </a:lnTo>
                <a:close/>
              </a:path>
            </a:pathLst>
          </a:custGeom>
          <a:ln w="3556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792" y="9497059"/>
            <a:ext cx="1057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44">
                <a:solidFill>
                  <a:srgbClr val="808285"/>
                </a:solidFill>
                <a:latin typeface="Arial"/>
                <a:cs typeface="Arial"/>
              </a:rPr>
              <a:t>L </a:t>
            </a:r>
            <a:r>
              <a:rPr dirty="0" sz="800" spc="5">
                <a:solidFill>
                  <a:srgbClr val="808285"/>
                </a:solidFill>
                <a:latin typeface="Tahoma"/>
                <a:cs typeface="Tahoma"/>
              </a:rPr>
              <a:t>Available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in Leather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617" y="9497059"/>
            <a:ext cx="1254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75">
                <a:solidFill>
                  <a:srgbClr val="939598"/>
                </a:solidFill>
                <a:latin typeface="Arial"/>
                <a:cs typeface="Arial"/>
              </a:rPr>
              <a:t>N </a:t>
            </a:r>
            <a:r>
              <a:rPr dirty="0" sz="800" spc="10">
                <a:solidFill>
                  <a:srgbClr val="808285"/>
                </a:solidFill>
                <a:latin typeface="Tahoma"/>
                <a:cs typeface="Tahoma"/>
              </a:rPr>
              <a:t>Nail-head </a:t>
            </a:r>
            <a:r>
              <a:rPr dirty="0" sz="800" spc="-5">
                <a:solidFill>
                  <a:srgbClr val="808285"/>
                </a:solidFill>
                <a:latin typeface="Tahoma"/>
                <a:cs typeface="Tahoma"/>
              </a:rPr>
              <a:t>trim</a:t>
            </a:r>
            <a:r>
              <a:rPr dirty="0" sz="800" spc="-80">
                <a:solidFill>
                  <a:srgbClr val="80828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808285"/>
                </a:solidFill>
                <a:latin typeface="Tahoma"/>
                <a:cs typeface="Tahoma"/>
              </a:rPr>
              <a:t>standard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1313" y="1291258"/>
            <a:ext cx="1651382" cy="2210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6994" y="1353311"/>
            <a:ext cx="769492" cy="958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7826" y="8016633"/>
            <a:ext cx="217957" cy="23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43579" y="79577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91679" y="7918207"/>
            <a:ext cx="1534795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5345-01 </a:t>
            </a:r>
            <a:r>
              <a:rPr dirty="0" sz="800" spc="0">
                <a:solidFill>
                  <a:srgbClr val="808285"/>
                </a:solidFill>
                <a:latin typeface="Arial"/>
                <a:cs typeface="Arial"/>
              </a:rPr>
              <a:t>OCCASIONAL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</a:t>
            </a:r>
            <a:r>
              <a:rPr dirty="0" sz="800" spc="15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24 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27.5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37</a:t>
            </a:r>
            <a:r>
              <a:rPr dirty="0" sz="700" spc="3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26 | sh 20 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20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2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19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1313" y="5404103"/>
            <a:ext cx="1845662" cy="2302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89626" y="3782951"/>
            <a:ext cx="217957" cy="237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5379" y="37240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62628" y="3712643"/>
          <a:ext cx="2174875" cy="61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</a:tblGrid>
              <a:tr h="440055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6054-01 </a:t>
                      </a:r>
                      <a:r>
                        <a:rPr dirty="0" sz="800" spc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OCCASIONAL </a:t>
                      </a:r>
                      <a:r>
                        <a:rPr dirty="0" sz="8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CHAIR</a:t>
                      </a:r>
                      <a:r>
                        <a:rPr dirty="0" sz="800" spc="17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904" sz="1050" spc="-44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baseline="11904" sz="105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27 | </a:t>
                      </a:r>
                      <a:r>
                        <a:rPr dirty="0" sz="700" spc="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30.5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34.5</a:t>
                      </a:r>
                      <a:r>
                        <a:rPr dirty="0" sz="700" spc="4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700" spc="-1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ah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26 | sh 18 | </a:t>
                      </a:r>
                      <a:r>
                        <a:rPr dirty="0" sz="700" spc="-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sd </a:t>
                      </a:r>
                      <a:r>
                        <a:rPr dirty="0" sz="700" spc="-2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17.5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iw</a:t>
                      </a:r>
                      <a:r>
                        <a:rPr dirty="0" sz="700" spc="1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dirty="0" sz="700" spc="-5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in.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800" spc="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800" spc="-5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(1)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16” </a:t>
                      </a:r>
                      <a:r>
                        <a:rPr dirty="0" sz="800" spc="-2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dirty="0" sz="800" spc="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25” </a:t>
                      </a:r>
                      <a:r>
                        <a:rPr dirty="0" sz="80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125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0" i="1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pillow.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369103" y="1426464"/>
            <a:ext cx="1792279" cy="2075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17826" y="3777363"/>
            <a:ext cx="217957" cy="237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43579" y="371848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8192" y="371848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802"/>
                </a:moveTo>
                <a:lnTo>
                  <a:pt x="93827" y="93802"/>
                </a:lnTo>
                <a:lnTo>
                  <a:pt x="93827" y="0"/>
                </a:lnTo>
                <a:lnTo>
                  <a:pt x="0" y="0"/>
                </a:lnTo>
                <a:lnTo>
                  <a:pt x="0" y="93802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791679" y="3678935"/>
            <a:ext cx="1671955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800" spc="-5">
                <a:solidFill>
                  <a:srgbClr val="808285"/>
                </a:solidFill>
                <a:latin typeface="Arial"/>
                <a:cs typeface="Arial"/>
              </a:rPr>
              <a:t>8359-01 </a:t>
            </a:r>
            <a:r>
              <a:rPr dirty="0" sz="800" spc="0">
                <a:solidFill>
                  <a:srgbClr val="808285"/>
                </a:solidFill>
                <a:latin typeface="Arial"/>
                <a:cs typeface="Arial"/>
              </a:rPr>
              <a:t>OCCASIONAL </a:t>
            </a:r>
            <a:r>
              <a:rPr dirty="0" sz="800" spc="-15">
                <a:solidFill>
                  <a:srgbClr val="808285"/>
                </a:solidFill>
                <a:latin typeface="Arial"/>
                <a:cs typeface="Arial"/>
              </a:rPr>
              <a:t>CHAIR </a:t>
            </a:r>
            <a:r>
              <a:rPr dirty="0" baseline="11904" sz="1050" spc="-44">
                <a:solidFill>
                  <a:srgbClr val="808285"/>
                </a:solidFill>
                <a:latin typeface="Arial"/>
                <a:cs typeface="Arial"/>
              </a:rPr>
              <a:t>L</a:t>
            </a:r>
            <a:r>
              <a:rPr dirty="0" baseline="11904" sz="1050" spc="165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baseline="11904" sz="1050" spc="75">
                <a:solidFill>
                  <a:srgbClr val="808285"/>
                </a:solidFill>
                <a:latin typeface="Arial"/>
                <a:cs typeface="Arial"/>
              </a:rPr>
              <a:t>N</a:t>
            </a:r>
            <a:endParaRPr baseline="11904"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w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25.5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d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29.5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38</a:t>
            </a:r>
            <a:r>
              <a:rPr dirty="0" sz="700" spc="3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700" spc="-15">
                <a:solidFill>
                  <a:srgbClr val="808285"/>
                </a:solidFill>
                <a:latin typeface="Arial"/>
                <a:cs typeface="Arial"/>
              </a:rPr>
              <a:t>ah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23 | sh </a:t>
            </a:r>
            <a:r>
              <a:rPr dirty="0" sz="700" spc="-25">
                <a:solidFill>
                  <a:srgbClr val="808285"/>
                </a:solidFill>
                <a:latin typeface="Arial"/>
                <a:cs typeface="Arial"/>
              </a:rPr>
              <a:t>19.5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| </a:t>
            </a:r>
            <a:r>
              <a:rPr dirty="0" sz="700" spc="-10">
                <a:solidFill>
                  <a:srgbClr val="808285"/>
                </a:solidFill>
                <a:latin typeface="Arial"/>
                <a:cs typeface="Arial"/>
              </a:rPr>
              <a:t>sd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19 |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iw</a:t>
            </a:r>
            <a:r>
              <a:rPr dirty="0" sz="700" spc="1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808285"/>
                </a:solidFill>
                <a:latin typeface="Arial"/>
                <a:cs typeface="Arial"/>
              </a:rPr>
              <a:t>18 </a:t>
            </a:r>
            <a:r>
              <a:rPr dirty="0" sz="700" spc="-5">
                <a:solidFill>
                  <a:srgbClr val="808285"/>
                </a:solidFill>
                <a:latin typeface="Arial"/>
                <a:cs typeface="Arial"/>
              </a:rPr>
              <a:t>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1865" y="438784"/>
            <a:ext cx="16865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636466"/>
                </a:solidFill>
                <a:latin typeface="Arial"/>
                <a:cs typeface="Arial"/>
              </a:rPr>
              <a:t>CHAIR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COLLECTION </a:t>
            </a:r>
            <a:r>
              <a:rPr dirty="0" sz="800" spc="-45">
                <a:solidFill>
                  <a:srgbClr val="636466"/>
                </a:solidFill>
                <a:latin typeface="Arial"/>
                <a:cs typeface="Arial"/>
              </a:rPr>
              <a:t>– </a:t>
            </a:r>
            <a:r>
              <a:rPr dirty="0" sz="800" spc="-10">
                <a:solidFill>
                  <a:srgbClr val="636466"/>
                </a:solidFill>
                <a:latin typeface="Arial"/>
                <a:cs typeface="Arial"/>
              </a:rPr>
              <a:t>ACCENT </a:t>
            </a:r>
            <a:r>
              <a:rPr dirty="0" sz="800" spc="-35">
                <a:solidFill>
                  <a:srgbClr val="636466"/>
                </a:solidFill>
                <a:latin typeface="Arial"/>
                <a:cs typeface="Arial"/>
              </a:rPr>
              <a:t>|</a:t>
            </a:r>
            <a:r>
              <a:rPr dirty="0" sz="800" spc="14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636466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60263" y="1549867"/>
            <a:ext cx="757756" cy="876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2018-04-02T15:24:36Z</dcterms:created>
  <dcterms:modified xsi:type="dcterms:W3CDTF">2018-04-02T15:24:36Z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2018-03-23T00:00:00Z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2018-04-02T00:00:00Z</vt:filetime>
  </property>
</Properties>
</file>