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1652" y="1160661"/>
            <a:ext cx="5589094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Relationship Id="rId4" Type="http://schemas.openxmlformats.org/officeDocument/2006/relationships/image" Target="../media/image8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Relationship Id="rId4" Type="http://schemas.openxmlformats.org/officeDocument/2006/relationships/image" Target="../media/image87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5" Type="http://schemas.openxmlformats.org/officeDocument/2006/relationships/image" Target="../media/image93.jpg"/><Relationship Id="rId6" Type="http://schemas.openxmlformats.org/officeDocument/2006/relationships/image" Target="../media/image94.jpg"/><Relationship Id="rId7" Type="http://schemas.openxmlformats.org/officeDocument/2006/relationships/image" Target="../media/image95.jpg"/><Relationship Id="rId8" Type="http://schemas.openxmlformats.org/officeDocument/2006/relationships/image" Target="../media/image96.jpg"/><Relationship Id="rId9" Type="http://schemas.openxmlformats.org/officeDocument/2006/relationships/image" Target="../media/image97.png"/><Relationship Id="rId10" Type="http://schemas.openxmlformats.org/officeDocument/2006/relationships/image" Target="../media/image98.jpg"/><Relationship Id="rId11" Type="http://schemas.openxmlformats.org/officeDocument/2006/relationships/image" Target="../media/image99.png"/><Relationship Id="rId12" Type="http://schemas.openxmlformats.org/officeDocument/2006/relationships/image" Target="../media/image100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0247" y="9227308"/>
            <a:ext cx="47663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60">
                <a:solidFill>
                  <a:srgbClr val="808285"/>
                </a:solidFill>
                <a:latin typeface="Arial"/>
                <a:cs typeface="Arial"/>
              </a:rPr>
              <a:t>SOLID </a:t>
            </a:r>
            <a:r>
              <a:rPr dirty="0" sz="700" spc="55">
                <a:solidFill>
                  <a:srgbClr val="808285"/>
                </a:solidFill>
                <a:latin typeface="Arial"/>
                <a:cs typeface="Arial"/>
              </a:rPr>
              <a:t>HERITAGE. </a:t>
            </a:r>
            <a:r>
              <a:rPr dirty="0" sz="700" spc="65">
                <a:solidFill>
                  <a:srgbClr val="808285"/>
                </a:solidFill>
                <a:latin typeface="Arial"/>
                <a:cs typeface="Arial"/>
              </a:rPr>
              <a:t>QUALITY </a:t>
            </a:r>
            <a:r>
              <a:rPr dirty="0" sz="700" spc="75">
                <a:solidFill>
                  <a:srgbClr val="808285"/>
                </a:solidFill>
                <a:latin typeface="Arial"/>
                <a:cs typeface="Arial"/>
              </a:rPr>
              <a:t>CRAFTSMANSHI </a:t>
            </a:r>
            <a:r>
              <a:rPr dirty="0" sz="700" spc="-40">
                <a:solidFill>
                  <a:srgbClr val="808285"/>
                </a:solidFill>
                <a:latin typeface="Arial"/>
                <a:cs typeface="Arial"/>
              </a:rPr>
              <a:t>P. </a:t>
            </a:r>
            <a:r>
              <a:rPr dirty="0" sz="700" spc="40">
                <a:solidFill>
                  <a:srgbClr val="808285"/>
                </a:solidFill>
                <a:latin typeface="Arial"/>
                <a:cs typeface="Arial"/>
              </a:rPr>
              <a:t>STYLISH </a:t>
            </a:r>
            <a:r>
              <a:rPr dirty="0" sz="700" spc="65">
                <a:solidFill>
                  <a:srgbClr val="808285"/>
                </a:solidFill>
                <a:latin typeface="Arial"/>
                <a:cs typeface="Arial"/>
              </a:rPr>
              <a:t>SELECTION. </a:t>
            </a:r>
            <a:r>
              <a:rPr dirty="0" sz="700" spc="75">
                <a:solidFill>
                  <a:srgbClr val="808285"/>
                </a:solidFill>
                <a:latin typeface="Arial"/>
                <a:cs typeface="Arial"/>
              </a:rPr>
              <a:t>DEDICATED</a:t>
            </a:r>
            <a:r>
              <a:rPr dirty="0" sz="700" spc="20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SER 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VICE.</a:t>
            </a:r>
            <a:r>
              <a:rPr dirty="0" sz="700" spc="-85">
                <a:solidFill>
                  <a:srgbClr val="808285"/>
                </a:solidFill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82495"/>
            <a:ext cx="7772400" cy="6803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95832" y="1501647"/>
            <a:ext cx="676910" cy="0"/>
          </a:xfrm>
          <a:custGeom>
            <a:avLst/>
            <a:gdLst/>
            <a:ahLst/>
            <a:cxnLst/>
            <a:rect l="l" t="t" r="r" b="b"/>
            <a:pathLst>
              <a:path w="676909" h="0">
                <a:moveTo>
                  <a:pt x="0" y="0"/>
                </a:moveTo>
                <a:lnTo>
                  <a:pt x="676567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501647"/>
            <a:ext cx="4773295" cy="0"/>
          </a:xfrm>
          <a:custGeom>
            <a:avLst/>
            <a:gdLst/>
            <a:ahLst/>
            <a:cxnLst/>
            <a:rect l="l" t="t" r="r" b="b"/>
            <a:pathLst>
              <a:path w="4773295" h="0">
                <a:moveTo>
                  <a:pt x="0" y="0"/>
                </a:moveTo>
                <a:lnTo>
                  <a:pt x="4773168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73167" y="432816"/>
            <a:ext cx="2322830" cy="1734820"/>
          </a:xfrm>
          <a:custGeom>
            <a:avLst/>
            <a:gdLst/>
            <a:ahLst/>
            <a:cxnLst/>
            <a:rect l="l" t="t" r="r" b="b"/>
            <a:pathLst>
              <a:path w="2322829" h="1734820">
                <a:moveTo>
                  <a:pt x="0" y="1734642"/>
                </a:moveTo>
                <a:lnTo>
                  <a:pt x="2322664" y="1734642"/>
                </a:lnTo>
                <a:lnTo>
                  <a:pt x="2322664" y="0"/>
                </a:lnTo>
                <a:lnTo>
                  <a:pt x="0" y="0"/>
                </a:lnTo>
                <a:lnTo>
                  <a:pt x="0" y="1734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43335" y="796150"/>
            <a:ext cx="1782445" cy="1111250"/>
          </a:xfrm>
          <a:custGeom>
            <a:avLst/>
            <a:gdLst/>
            <a:ahLst/>
            <a:cxnLst/>
            <a:rect l="l" t="t" r="r" b="b"/>
            <a:pathLst>
              <a:path w="1782445" h="1111250">
                <a:moveTo>
                  <a:pt x="0" y="1110665"/>
                </a:moveTo>
                <a:lnTo>
                  <a:pt x="1782343" y="1110665"/>
                </a:lnTo>
                <a:lnTo>
                  <a:pt x="1782343" y="0"/>
                </a:lnTo>
                <a:lnTo>
                  <a:pt x="0" y="0"/>
                </a:lnTo>
                <a:lnTo>
                  <a:pt x="0" y="111066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97843" y="722274"/>
            <a:ext cx="1073785" cy="178435"/>
          </a:xfrm>
          <a:custGeom>
            <a:avLst/>
            <a:gdLst/>
            <a:ahLst/>
            <a:cxnLst/>
            <a:rect l="l" t="t" r="r" b="b"/>
            <a:pathLst>
              <a:path w="1073785" h="178434">
                <a:moveTo>
                  <a:pt x="0" y="178307"/>
                </a:moveTo>
                <a:lnTo>
                  <a:pt x="1073327" y="178307"/>
                </a:lnTo>
                <a:lnTo>
                  <a:pt x="1073327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85139" y="1098646"/>
            <a:ext cx="1126490" cy="4870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000" spc="55"/>
              <a:t>STYLE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5406166" y="1017979"/>
            <a:ext cx="108394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135">
                <a:solidFill>
                  <a:srgbClr val="58595B"/>
                </a:solidFill>
                <a:latin typeface="Arial"/>
                <a:cs typeface="Arial"/>
              </a:rPr>
              <a:t>ADD </a:t>
            </a:r>
            <a:r>
              <a:rPr dirty="0" sz="950" spc="1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95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50" spc="105">
                <a:solidFill>
                  <a:srgbClr val="58595B"/>
                </a:solidFill>
                <a:latin typeface="Arial"/>
                <a:cs typeface="Arial"/>
              </a:rPr>
              <a:t>LITTLE</a:t>
            </a:r>
            <a:r>
              <a:rPr dirty="0" sz="95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6166" y="1518435"/>
            <a:ext cx="11023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10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50" spc="85">
                <a:solidFill>
                  <a:srgbClr val="58595B"/>
                </a:solidFill>
                <a:latin typeface="Arial"/>
                <a:cs typeface="Arial"/>
              </a:rPr>
              <a:t>YOUR</a:t>
            </a:r>
            <a:r>
              <a:rPr dirty="0" sz="950" spc="2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50" spc="85">
                <a:solidFill>
                  <a:srgbClr val="58595B"/>
                </a:solidFill>
                <a:latin typeface="Arial"/>
                <a:cs typeface="Arial"/>
              </a:rPr>
              <a:t>LIFE</a:t>
            </a:r>
            <a:r>
              <a:rPr dirty="0" sz="95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7288" y="2243241"/>
            <a:ext cx="2221230" cy="77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90">
                <a:solidFill>
                  <a:srgbClr val="58595B"/>
                </a:solidFill>
                <a:latin typeface="Arial"/>
                <a:cs typeface="Arial"/>
              </a:rPr>
              <a:t>WOOD </a:t>
            </a:r>
            <a:r>
              <a:rPr dirty="0" sz="1800" spc="100">
                <a:solidFill>
                  <a:srgbClr val="58595B"/>
                </a:solidFill>
                <a:latin typeface="Arial"/>
                <a:cs typeface="Arial"/>
              </a:rPr>
              <a:t>PRODUCT  SUPPLEMENT</a:t>
            </a:r>
            <a:r>
              <a:rPr dirty="0" sz="1800" spc="-32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600"/>
              </a:lnSpc>
            </a:pPr>
            <a:r>
              <a:rPr dirty="0" sz="1400" spc="100">
                <a:solidFill>
                  <a:srgbClr val="58595B"/>
                </a:solidFill>
                <a:latin typeface="Arial"/>
                <a:cs typeface="Arial"/>
              </a:rPr>
              <a:t>MARCH</a:t>
            </a:r>
            <a:r>
              <a:rPr dirty="0" sz="1400" spc="2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400" spc="100">
                <a:solidFill>
                  <a:srgbClr val="58595B"/>
                </a:solidFill>
                <a:latin typeface="Arial"/>
                <a:cs typeface="Arial"/>
              </a:rPr>
              <a:t>2018</a:t>
            </a:r>
            <a:r>
              <a:rPr dirty="0" sz="1400" spc="-250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8702293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1671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8113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RUSTIQUÉ</a:t>
            </a:r>
            <a:r>
              <a:rPr dirty="0" sz="800" spc="3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5877" y="5616508"/>
            <a:ext cx="3603989" cy="2238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54452" y="1450583"/>
            <a:ext cx="2046473" cy="232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09821" y="3937000"/>
          <a:ext cx="2757170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8113-BT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BISTRO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antique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brass</a:t>
                      </a:r>
                      <a:r>
                        <a:rPr dirty="0" sz="9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Consists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of: </a:t>
                      </a:r>
                      <a:r>
                        <a:rPr dirty="0" sz="9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8113-BT-T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(top)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8113-BT-B</a:t>
                      </a:r>
                      <a:r>
                        <a:rPr dirty="0" sz="900" spc="-114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(base).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334795" y="8051800"/>
          <a:ext cx="3110230" cy="774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0230"/>
              </a:tblGrid>
              <a:tr h="462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813R-60 </a:t>
                      </a:r>
                      <a:r>
                        <a:rPr dirty="0" sz="9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60”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ROUND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813R-48 </a:t>
                      </a:r>
                      <a:r>
                        <a:rPr dirty="0" sz="9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48”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ROUND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9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(ALSO</a:t>
                      </a:r>
                      <a:r>
                        <a:rPr dirty="0" sz="9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(-48):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2.5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(-60):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800" spc="6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2.5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8113-TB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Base: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</a:t>
                      </a:r>
                      <a:r>
                        <a:rPr dirty="0" sz="800" spc="6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5792" y="9302750"/>
            <a:ext cx="523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 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8109-BC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BUNCHING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COCKTAIL 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8113-83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DECK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8113-82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CREDENZA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335020" cy="1717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Maybe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blended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Regency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styling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1100" spc="10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subtle</a:t>
            </a:r>
            <a:endParaRPr sz="1100">
              <a:latin typeface="Arial"/>
              <a:cs typeface="Arial"/>
            </a:endParaRPr>
          </a:p>
          <a:p>
            <a:pPr marL="12700" marR="50800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transitional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overtones.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Perhaps it’s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birch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solids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book-matched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Asian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cherry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</a:t>
            </a:r>
            <a:r>
              <a:rPr dirty="0" sz="1100" spc="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that</a:t>
            </a:r>
            <a:endParaRPr sz="1100">
              <a:latin typeface="Arial"/>
              <a:cs typeface="Arial"/>
            </a:endParaRPr>
          </a:p>
          <a:p>
            <a:pPr marL="12700" marR="57150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come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our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Venezia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finish.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Or,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possibly,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it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could 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be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finishing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touch that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comes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form</a:t>
            </a:r>
            <a:r>
              <a:rPr dirty="0" sz="1100" spc="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antique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brass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accents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1100" spc="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hardware...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7293153"/>
            <a:ext cx="3193415" cy="80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No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matter the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reason,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-25">
                <a:solidFill>
                  <a:srgbClr val="58595B"/>
                </a:solidFill>
                <a:latin typeface="Arial"/>
                <a:cs typeface="Arial"/>
              </a:rPr>
              <a:t>Park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West</a:t>
            </a:r>
            <a:r>
              <a:rPr dirty="0" sz="110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Collection’s</a:t>
            </a:r>
            <a:endParaRPr sz="1100">
              <a:latin typeface="Arial"/>
              <a:cs typeface="Arial"/>
            </a:endParaRPr>
          </a:p>
          <a:p>
            <a:pPr marL="12700" marR="565785">
              <a:lnSpc>
                <a:spcPct val="181800"/>
              </a:lnSpc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allure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obvious, and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its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commitment </a:t>
            </a:r>
            <a:r>
              <a:rPr dirty="0" sz="1100" spc="75">
                <a:solidFill>
                  <a:srgbClr val="58595B"/>
                </a:solidFill>
                <a:latin typeface="Arial"/>
                <a:cs typeface="Arial"/>
              </a:rPr>
              <a:t>to 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craftsmanship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 unmatched.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-90"/>
              <a:t>PARK </a:t>
            </a:r>
            <a:r>
              <a:rPr dirty="0" spc="-135"/>
              <a:t>WEST</a:t>
            </a:r>
            <a:r>
              <a:rPr dirty="0" spc="235"/>
              <a:t> </a:t>
            </a:r>
            <a:r>
              <a:rPr dirty="0" spc="15"/>
              <a:t>COLLECTION</a:t>
            </a:r>
          </a:p>
          <a:p>
            <a:pPr algn="ctr" marL="17145">
              <a:lnSpc>
                <a:spcPct val="100000"/>
              </a:lnSpc>
              <a:spcBef>
                <a:spcPts val="25"/>
              </a:spcBef>
            </a:pPr>
            <a:r>
              <a:rPr dirty="0" sz="1200" spc="80"/>
              <a:t>VENEZIA</a:t>
            </a:r>
            <a:r>
              <a:rPr dirty="0" sz="1200" spc="185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2973" y="2468879"/>
            <a:ext cx="2119426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14258" y="2468879"/>
            <a:ext cx="2848342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0356" y="2468879"/>
            <a:ext cx="1974470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9008" y="438784"/>
            <a:ext cx="17792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8116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70">
                <a:solidFill>
                  <a:srgbClr val="636466"/>
                </a:solidFill>
                <a:latin typeface="Arial"/>
                <a:cs typeface="Arial"/>
              </a:rPr>
              <a:t>PARK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WEST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3869374"/>
            <a:ext cx="4096511" cy="295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97802" y="7000240"/>
          <a:ext cx="338074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0104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8116-96 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CONSOLE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56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</a:t>
                      </a:r>
                      <a:r>
                        <a:rPr dirty="0" sz="8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drawers,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antique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brass</a:t>
                      </a:r>
                      <a:r>
                        <a:rPr dirty="0" sz="900" spc="-9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071495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Caláis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transitional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grouping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occasional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various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shapes</a:t>
            </a:r>
            <a:r>
              <a:rPr dirty="0" sz="1100" spc="1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algn="just" marL="12700" marR="73025">
              <a:lnSpc>
                <a:spcPct val="181800"/>
              </a:lnSpc>
            </a:pP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sizes.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These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unique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tables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pair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nicely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our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upholstery offerings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create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an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eclectic,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yet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clean-lined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aesthetic.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6988326"/>
            <a:ext cx="3164205" cy="1108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Caláis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features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multi-layered,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hand-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81800"/>
              </a:lnSpc>
            </a:pP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stripped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technique that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gives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one-of-a-  kind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feel.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gun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metal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frames,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found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some  tables,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provide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final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touch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dirty="0" sz="110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sophistication.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25"/>
              <a:t>CALÁIS</a:t>
            </a:r>
            <a:r>
              <a:rPr dirty="0" spc="140"/>
              <a:t> </a:t>
            </a:r>
            <a:r>
              <a:rPr dirty="0" spc="15"/>
              <a:t>COLLECTION</a:t>
            </a:r>
          </a:p>
          <a:p>
            <a:pPr algn="ctr" marL="17145">
              <a:lnSpc>
                <a:spcPct val="100000"/>
              </a:lnSpc>
              <a:spcBef>
                <a:spcPts val="25"/>
              </a:spcBef>
            </a:pPr>
            <a:r>
              <a:rPr dirty="0" sz="1200" spc="80"/>
              <a:t>CALÁIS</a:t>
            </a:r>
            <a:r>
              <a:rPr dirty="0" sz="1200" spc="185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2973" y="2468879"/>
            <a:ext cx="2119426" cy="206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3160" y="2468879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7954" y="2468879"/>
            <a:ext cx="1952300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4685" y="438784"/>
            <a:ext cx="15836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8118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CALÁIS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49613" y="3479800"/>
          <a:ext cx="165227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63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8118-RC </a:t>
                      </a: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COCKTAIL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gun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9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base.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28828" y="1868178"/>
            <a:ext cx="3194531" cy="141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1909" y="8051800"/>
          <a:ext cx="2256155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615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8118-98 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DRUM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marL="537845" marR="119380" indent="-411480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door,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</a:t>
                      </a:r>
                      <a:r>
                        <a:rPr dirty="0" sz="900" spc="-7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 marble</a:t>
                      </a:r>
                      <a:r>
                        <a:rPr dirty="0" sz="900" spc="-6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306774" y="5967844"/>
            <a:ext cx="1753597" cy="1947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06372" y="3479800"/>
          <a:ext cx="243395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95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8118-19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ROUND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gun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metal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frame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wood</a:t>
                      </a:r>
                      <a:r>
                        <a:rPr dirty="0" sz="900" spc="-1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072604" y="1545336"/>
            <a:ext cx="1556795" cy="1773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16097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14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8118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CALÁIS</a:t>
            </a:r>
            <a:r>
              <a:rPr dirty="0" sz="800" spc="5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2304" y="1564678"/>
            <a:ext cx="2974847" cy="2140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3102" y="3937000"/>
          <a:ext cx="137033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8118-99 </a:t>
                      </a:r>
                      <a:r>
                        <a:rPr dirty="0" sz="9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597349" y="5605995"/>
            <a:ext cx="2534539" cy="2238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58055" y="8051800"/>
          <a:ext cx="123698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980"/>
              </a:tblGrid>
              <a:tr h="31051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8118-CH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CHEST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21614" y="9302750"/>
            <a:ext cx="16065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231F20"/>
                </a:solidFill>
                <a:latin typeface="Arial"/>
                <a:cs typeface="Arial"/>
              </a:rPr>
              <a:t>SHOWN:</a:t>
            </a:r>
            <a:r>
              <a:rPr dirty="0" sz="1000" spc="2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8113-CH</a:t>
            </a:r>
            <a:r>
              <a:rPr dirty="0" sz="10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Arial"/>
                <a:cs typeface="Arial"/>
              </a:rPr>
              <a:t>CHEST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302000" cy="1717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Provence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starts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1100" spc="1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2700" marR="104775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sophisticated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unique design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influence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which 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clearly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evident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materials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it</a:t>
            </a:r>
            <a:r>
              <a:rPr dirty="0" sz="110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employs.</a:t>
            </a:r>
            <a:endParaRPr sz="1100">
              <a:latin typeface="Arial"/>
              <a:cs typeface="Arial"/>
            </a:endParaRPr>
          </a:p>
          <a:p>
            <a:pPr marL="12700" marR="98425">
              <a:lnSpc>
                <a:spcPct val="181800"/>
              </a:lnSpc>
            </a:pP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Select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oak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merge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seamlessly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brass 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accents,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while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use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marble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inset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tops</a:t>
            </a:r>
            <a:r>
              <a:rPr dirty="0" sz="1100" spc="1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offers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further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proof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collection’s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sense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dirty="0" sz="1100" spc="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elegance.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7293153"/>
            <a:ext cx="3141345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Sandstone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found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dirty="0" sz="1100" spc="10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Provence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Collection’s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Sideboard,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Chest,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1100" spc="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various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tables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ties all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together,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110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allows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distinctive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wood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grain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shine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through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 subtle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contrasts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textures.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-5"/>
              <a:t>PROVENCE</a:t>
            </a:r>
            <a:r>
              <a:rPr dirty="0" spc="125"/>
              <a:t> </a:t>
            </a:r>
            <a:r>
              <a:rPr dirty="0" spc="15"/>
              <a:t>COLLECTION</a:t>
            </a:r>
          </a:p>
          <a:p>
            <a:pPr algn="ctr" marL="17145">
              <a:lnSpc>
                <a:spcPct val="100000"/>
              </a:lnSpc>
              <a:spcBef>
                <a:spcPts val="25"/>
              </a:spcBef>
            </a:pPr>
            <a:r>
              <a:rPr dirty="0" sz="1200" spc="75"/>
              <a:t>SANDSTONE</a:t>
            </a:r>
            <a:r>
              <a:rPr dirty="0" sz="1200" spc="190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2973" y="2656839"/>
            <a:ext cx="2119426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4988" y="2468879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468879"/>
            <a:ext cx="2144826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4494" y="438784"/>
            <a:ext cx="17735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8119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PROVENCE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60535" y="8051800"/>
          <a:ext cx="154368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68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8119-88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MARTINI</a:t>
                      </a: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401055" y="6041132"/>
            <a:ext cx="1072896" cy="1804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46243" y="8051800"/>
          <a:ext cx="2114550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455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8119-99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BISTRO </a:t>
                      </a:r>
                      <a:r>
                        <a:rPr dirty="0" sz="9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9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accommodate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</a:t>
                      </a:r>
                      <a:r>
                        <a:rPr dirty="0" sz="900" spc="-6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9468" y="5528936"/>
            <a:ext cx="3255465" cy="2284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37691" y="3479800"/>
          <a:ext cx="2389505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950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8119-AC 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marL="141605" marR="119380" indent="-15240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doors with one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</a:t>
                      </a:r>
                      <a:r>
                        <a:rPr dirty="0" sz="900" spc="-8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inset</a:t>
                      </a:r>
                      <a:r>
                        <a:rPr dirty="0" sz="900" spc="-1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690804" y="1069659"/>
            <a:ext cx="2535389" cy="2227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18322" y="3479800"/>
          <a:ext cx="177038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038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8119-19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ROUND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inset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801730" y="1450736"/>
            <a:ext cx="1462271" cy="1851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5052950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0" y="0"/>
                </a:move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72400" y="2553971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0" y="0"/>
                </a:move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9296400"/>
            <a:ext cx="359917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SHOWN:813R-48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ROUND </a:t>
            </a:r>
            <a:r>
              <a:rPr dirty="0" sz="1000" spc="-45">
                <a:solidFill>
                  <a:srgbClr val="231F20"/>
                </a:solidFill>
                <a:latin typeface="Arial"/>
                <a:cs typeface="Arial"/>
              </a:rPr>
              <a:t>TABLE 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TOP </a:t>
            </a:r>
            <a:r>
              <a:rPr dirty="0" sz="1000" spc="-40">
                <a:solidFill>
                  <a:srgbClr val="231F20"/>
                </a:solidFill>
                <a:latin typeface="Arial"/>
                <a:cs typeface="Arial"/>
              </a:rPr>
              <a:t>|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8113-TB </a:t>
            </a:r>
            <a:r>
              <a:rPr dirty="0" sz="1000" spc="-45">
                <a:solidFill>
                  <a:srgbClr val="231F20"/>
                </a:solidFill>
                <a:latin typeface="Arial"/>
                <a:cs typeface="Arial"/>
              </a:rPr>
              <a:t>TABLE</a:t>
            </a:r>
            <a:r>
              <a:rPr dirty="0" sz="10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Arial"/>
                <a:cs typeface="Arial"/>
              </a:rPr>
              <a:t>BASE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18002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18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8119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PROVENCE</a:t>
            </a:r>
            <a:r>
              <a:rPr dirty="0" sz="800" spc="7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0262" y="5337183"/>
            <a:ext cx="2925028" cy="2532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99539" y="8052054"/>
          <a:ext cx="3408045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04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8119-17 </a:t>
                      </a: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SIDEBOARD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8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base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900" spc="-9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doors,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inset</a:t>
                      </a:r>
                      <a:r>
                        <a:rPr dirty="0" sz="900" spc="-1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913888" y="1537892"/>
            <a:ext cx="1950719" cy="223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36441" y="3937000"/>
          <a:ext cx="148018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18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8119-BT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BISTRO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brass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31905" y="9268459"/>
            <a:ext cx="1867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8133-ST 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SOFA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TABLE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259454" cy="1108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heavily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carved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fronts and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end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panels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dirty="0" sz="1100" spc="20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these</a:t>
            </a:r>
            <a:endParaRPr sz="1100">
              <a:latin typeface="Arial"/>
              <a:cs typeface="Arial"/>
            </a:endParaRPr>
          </a:p>
          <a:p>
            <a:pPr marL="12700" marR="102870">
              <a:lnSpc>
                <a:spcPct val="181800"/>
              </a:lnSpc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handsome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owe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debt to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British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Gentry  design, infusing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Stockbridge Collection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Old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World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charm.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6683502"/>
            <a:ext cx="3350895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birch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solids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offered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dirty="0" sz="1100" spc="2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2700" marR="136525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distinctive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blue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finish.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finishing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touch,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we’ve 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added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antique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brass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ring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pulls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drawers,</a:t>
            </a:r>
            <a:r>
              <a:rPr dirty="0" sz="1100" spc="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which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only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add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Stockbridge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Collection’s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time-worn  antique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feel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uncommon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sense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dirty="0" sz="1100" spc="1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style.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-80"/>
              <a:t>STOCKBRIDGE</a:t>
            </a:r>
            <a:r>
              <a:rPr dirty="0" spc="140"/>
              <a:t> </a:t>
            </a:r>
            <a:r>
              <a:rPr dirty="0" spc="15"/>
              <a:t>COLLECTION</a:t>
            </a:r>
          </a:p>
          <a:p>
            <a:pPr algn="ctr" marL="17145">
              <a:lnSpc>
                <a:spcPct val="100000"/>
              </a:lnSpc>
              <a:spcBef>
                <a:spcPts val="25"/>
              </a:spcBef>
            </a:pPr>
            <a:r>
              <a:rPr dirty="0" sz="1200" spc="25"/>
              <a:t>STOCKBRIDGE</a:t>
            </a:r>
            <a:r>
              <a:rPr dirty="0" sz="1200" spc="185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2973" y="2468879"/>
            <a:ext cx="2082989" cy="206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3160" y="2468879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468879"/>
            <a:ext cx="2144826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0715" y="438784"/>
            <a:ext cx="19373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8124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STOCKBRIDGE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0941" y="5372100"/>
            <a:ext cx="3115685" cy="243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13096" y="8051800"/>
          <a:ext cx="213042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79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8124-96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CANTED 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CONSOLE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8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9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89626" y="1610715"/>
            <a:ext cx="2437186" cy="217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57378" y="3937000"/>
          <a:ext cx="166497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970"/>
              </a:tblGrid>
              <a:tr h="310515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8124-95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32.5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900" spc="-7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317240" cy="80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Nottington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Cottage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1100" spc="10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perfect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example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what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can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happen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when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you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pair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strong  design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elements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right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6378676"/>
            <a:ext cx="3407410" cy="202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While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here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neoclassical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dirty="0" sz="1100" spc="1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nature,</a:t>
            </a:r>
            <a:endParaRPr sz="1100">
              <a:latin typeface="Arial"/>
              <a:cs typeface="Arial"/>
            </a:endParaRPr>
          </a:p>
          <a:p>
            <a:pPr marL="12700" marR="87630">
              <a:lnSpc>
                <a:spcPct val="181800"/>
              </a:lnSpc>
            </a:pP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Antique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Parchment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found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birch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solids  and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 </a:t>
            </a:r>
            <a:r>
              <a:rPr dirty="0" sz="1100" spc="-25">
                <a:solidFill>
                  <a:srgbClr val="58595B"/>
                </a:solidFill>
                <a:latin typeface="Arial"/>
                <a:cs typeface="Arial"/>
              </a:rPr>
              <a:t>has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softening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effect,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giving 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collection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more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casual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feel.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blend</a:t>
            </a:r>
            <a:r>
              <a:rPr dirty="0" sz="1100" spc="3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Old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World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European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styles,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Nottington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Cottage 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-30">
                <a:solidFill>
                  <a:srgbClr val="58595B"/>
                </a:solidFill>
                <a:latin typeface="Arial"/>
                <a:cs typeface="Arial"/>
              </a:rPr>
              <a:t>savvy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choice,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will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brighten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living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space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many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years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dirty="0" sz="1100" spc="18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come.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14935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50"/>
              <a:t>NOTTINGTON </a:t>
            </a:r>
            <a:r>
              <a:rPr dirty="0" spc="25"/>
              <a:t>COTTAGE</a:t>
            </a:r>
            <a:r>
              <a:rPr dirty="0" spc="150"/>
              <a:t> </a:t>
            </a:r>
            <a:r>
              <a:rPr dirty="0" spc="15"/>
              <a:t>COLLECTION</a:t>
            </a:r>
          </a:p>
          <a:p>
            <a:pPr algn="ctr" marL="114935" marR="90170">
              <a:lnSpc>
                <a:spcPct val="100000"/>
              </a:lnSpc>
              <a:spcBef>
                <a:spcPts val="25"/>
              </a:spcBef>
            </a:pPr>
            <a:r>
              <a:rPr dirty="0" sz="1200" spc="80"/>
              <a:t>ANTIQUE PARCHMENT</a:t>
            </a:r>
            <a:r>
              <a:rPr dirty="0" sz="1200" spc="300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5564" y="2468879"/>
            <a:ext cx="2116836" cy="206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8588" y="2468879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468879"/>
            <a:ext cx="2144826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0801" y="438784"/>
            <a:ext cx="24276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8127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5">
                <a:solidFill>
                  <a:srgbClr val="636466"/>
                </a:solidFill>
                <a:latin typeface="Arial"/>
                <a:cs typeface="Arial"/>
              </a:rPr>
              <a:t>NOTTINGTON </a:t>
            </a:r>
            <a:r>
              <a:rPr dirty="0" sz="800" spc="-20">
                <a:solidFill>
                  <a:srgbClr val="636466"/>
                </a:solidFill>
                <a:latin typeface="Arial"/>
                <a:cs typeface="Arial"/>
              </a:rPr>
              <a:t>COTTAGE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2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881" y="5394648"/>
            <a:ext cx="3152171" cy="243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13096" y="8051800"/>
          <a:ext cx="213042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79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8127-96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CANTED 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CONSOLE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8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9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450583" y="1624410"/>
            <a:ext cx="2340725" cy="2144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57378" y="3937000"/>
          <a:ext cx="166497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970"/>
              </a:tblGrid>
              <a:tr h="310515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8127-95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32.5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900" spc="-7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2468879"/>
            <a:ext cx="2590" cy="2067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281679" cy="202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chest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found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Cordera</a:t>
            </a:r>
            <a:r>
              <a:rPr dirty="0" sz="110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 marL="12700" marR="21590">
              <a:lnSpc>
                <a:spcPct val="181800"/>
              </a:lnSpc>
            </a:pP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inspired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blended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design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offers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unique 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scale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function.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stand-out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feature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dirty="0" sz="1100" spc="1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Pebblestone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found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 Tulipwood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solids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and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birch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veneers;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white,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distressed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feel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gives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the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piece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its singular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look, </a:t>
            </a:r>
            <a:r>
              <a:rPr dirty="0" sz="1100" spc="-50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well </a:t>
            </a:r>
            <a:r>
              <a:rPr dirty="0" sz="1100" spc="-50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handcrafted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feel.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7597978"/>
            <a:ext cx="3255010" cy="80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Though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stunningly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beautiful,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piece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also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offers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practicality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two upper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drawers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that</a:t>
            </a:r>
            <a:r>
              <a:rPr dirty="0" sz="1100" spc="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complemented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two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lower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glass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panel</a:t>
            </a:r>
            <a:r>
              <a:rPr dirty="0" sz="1100" spc="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doors.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-15"/>
              <a:t>CORDERA</a:t>
            </a:r>
            <a:r>
              <a:rPr dirty="0" spc="125"/>
              <a:t> </a:t>
            </a:r>
            <a:r>
              <a:rPr dirty="0" spc="15"/>
              <a:t>COLLECTION</a:t>
            </a:r>
          </a:p>
          <a:p>
            <a:pPr algn="ctr" marL="17145">
              <a:lnSpc>
                <a:spcPct val="100000"/>
              </a:lnSpc>
              <a:spcBef>
                <a:spcPts val="25"/>
              </a:spcBef>
            </a:pPr>
            <a:r>
              <a:rPr dirty="0" sz="1200" spc="25"/>
              <a:t>PEBBLESTONE</a:t>
            </a:r>
            <a:r>
              <a:rPr dirty="0" sz="1200" spc="190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2973" y="2468879"/>
            <a:ext cx="2119426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3160" y="2468879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882" y="2468879"/>
            <a:ext cx="2053944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7222" y="438784"/>
            <a:ext cx="17208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8131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CORDERA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30750" y="2282844"/>
            <a:ext cx="3019054" cy="446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89230" y="7000240"/>
          <a:ext cx="439801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737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8131-AC 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CHEST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8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glass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panel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doors with 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900" spc="-1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364865" cy="2632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When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traditional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eloquence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merges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1100" spc="8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metallic</a:t>
            </a:r>
            <a:endParaRPr sz="1100">
              <a:latin typeface="Arial"/>
              <a:cs typeface="Arial"/>
            </a:endParaRPr>
          </a:p>
          <a:p>
            <a:pPr marL="12700" marR="93345">
              <a:lnSpc>
                <a:spcPct val="181800"/>
              </a:lnSpc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ambience,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result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remarkable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St.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Jérome 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Collection.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Here,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alder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solids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cherry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veneers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come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an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Aged </a:t>
            </a:r>
            <a:r>
              <a:rPr dirty="0" sz="1100" spc="-30">
                <a:solidFill>
                  <a:srgbClr val="58595B"/>
                </a:solidFill>
                <a:latin typeface="Arial"/>
                <a:cs typeface="Arial"/>
              </a:rPr>
              <a:t>Brass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finish, which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gives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every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piece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its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own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stately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sense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style.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While</a:t>
            </a:r>
            <a:r>
              <a:rPr dirty="0" sz="1100" spc="1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81800"/>
              </a:lnSpc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collection’s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Chest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serves </a:t>
            </a:r>
            <a:r>
              <a:rPr dirty="0" sz="1100" spc="-50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stunning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centerpiece, 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accompanying selection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tables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offers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unique 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shapes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forms, all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while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providing</a:t>
            </a:r>
            <a:r>
              <a:rPr dirty="0" sz="1100" spc="1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functional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shelving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any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room.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8207629"/>
            <a:ext cx="3301365" cy="80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create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sophisticated living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space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1100" spc="2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classic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designs,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St.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Jérome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obvious— 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 exceptional—choice.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-229"/>
              <a:t>ST. </a:t>
            </a:r>
            <a:r>
              <a:rPr dirty="0" spc="-5"/>
              <a:t>JÉROME</a:t>
            </a:r>
            <a:r>
              <a:rPr dirty="0" spc="-80"/>
              <a:t> </a:t>
            </a:r>
            <a:r>
              <a:rPr dirty="0" spc="15"/>
              <a:t>COLLECTION</a:t>
            </a:r>
          </a:p>
          <a:p>
            <a:pPr algn="ctr" marL="16510">
              <a:lnSpc>
                <a:spcPct val="100000"/>
              </a:lnSpc>
              <a:spcBef>
                <a:spcPts val="25"/>
              </a:spcBef>
            </a:pPr>
            <a:r>
              <a:rPr dirty="0" sz="1200" spc="60"/>
              <a:t>AGED </a:t>
            </a:r>
            <a:r>
              <a:rPr dirty="0" sz="1200" spc="10"/>
              <a:t>BRASS</a:t>
            </a:r>
            <a:r>
              <a:rPr dirty="0" sz="1200" spc="325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2973" y="2473451"/>
            <a:ext cx="2119426" cy="206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3160" y="2473451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473451"/>
            <a:ext cx="2144826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7977" y="438784"/>
            <a:ext cx="18002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8133 </a:t>
            </a:r>
            <a:r>
              <a:rPr dirty="0" sz="800" spc="-45">
                <a:solidFill>
                  <a:srgbClr val="58595B"/>
                </a:solidFill>
                <a:latin typeface="Arial"/>
                <a:cs typeface="Arial"/>
              </a:rPr>
              <a:t>– </a:t>
            </a:r>
            <a:r>
              <a:rPr dirty="0" sz="800" spc="-75">
                <a:solidFill>
                  <a:srgbClr val="58595B"/>
                </a:solidFill>
                <a:latin typeface="Arial"/>
                <a:cs typeface="Arial"/>
              </a:rPr>
              <a:t>ST.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JÉROME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7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27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2553" y="8064500"/>
          <a:ext cx="154813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13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8133-AT 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dirty="0" sz="9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73801" y="8070100"/>
          <a:ext cx="168592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5289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8133-68 </a:t>
                      </a:r>
                      <a:r>
                        <a:rPr dirty="0" sz="9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MAGAZINE</a:t>
                      </a: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shelves.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248470" y="3467100"/>
            <a:ext cx="1315085" cy="287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808285"/>
                </a:solidFill>
                <a:latin typeface="Arial"/>
                <a:cs typeface="Arial"/>
              </a:rPr>
              <a:t>8133-88 </a:t>
            </a:r>
            <a:r>
              <a:rPr dirty="0" sz="900">
                <a:solidFill>
                  <a:srgbClr val="808285"/>
                </a:solidFill>
                <a:latin typeface="Arial"/>
                <a:cs typeface="Arial"/>
              </a:rPr>
              <a:t>MARTINI</a:t>
            </a:r>
            <a:r>
              <a:rPr dirty="0" sz="900" spc="-3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808285"/>
                </a:solidFill>
                <a:latin typeface="Arial"/>
                <a:cs typeface="Arial"/>
              </a:rPr>
              <a:t>TABLE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800" spc="-30">
                <a:solidFill>
                  <a:srgbClr val="808285"/>
                </a:solidFill>
                <a:latin typeface="Arial"/>
                <a:cs typeface="Arial"/>
              </a:rPr>
              <a:t>14.5 </a:t>
            </a:r>
            <a:r>
              <a:rPr dirty="0" sz="800" spc="-35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800" spc="35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800" spc="-30">
                <a:solidFill>
                  <a:srgbClr val="808285"/>
                </a:solidFill>
                <a:latin typeface="Arial"/>
                <a:cs typeface="Arial"/>
              </a:rPr>
              <a:t>14.5 </a:t>
            </a:r>
            <a:r>
              <a:rPr dirty="0" sz="800" spc="-35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800" spc="-30">
                <a:solidFill>
                  <a:srgbClr val="808285"/>
                </a:solidFill>
                <a:latin typeface="Arial"/>
                <a:cs typeface="Arial"/>
              </a:rPr>
              <a:t>24</a:t>
            </a:r>
            <a:r>
              <a:rPr dirty="0" sz="800" spc="3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1260" y="5829300"/>
            <a:ext cx="1750152" cy="2007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14336" y="6062154"/>
            <a:ext cx="1657558" cy="1883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06140" y="1653540"/>
            <a:ext cx="1002566" cy="1705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8325" y="758748"/>
            <a:ext cx="1958975" cy="1221105"/>
          </a:xfrm>
          <a:custGeom>
            <a:avLst/>
            <a:gdLst/>
            <a:ahLst/>
            <a:cxnLst/>
            <a:rect l="l" t="t" r="r" b="b"/>
            <a:pathLst>
              <a:path w="1958975" h="1221105">
                <a:moveTo>
                  <a:pt x="0" y="1220724"/>
                </a:moveTo>
                <a:lnTo>
                  <a:pt x="1958949" y="1220724"/>
                </a:lnTo>
                <a:lnTo>
                  <a:pt x="1958949" y="0"/>
                </a:lnTo>
                <a:lnTo>
                  <a:pt x="0" y="0"/>
                </a:lnTo>
                <a:lnTo>
                  <a:pt x="0" y="1220724"/>
                </a:lnTo>
                <a:close/>
              </a:path>
            </a:pathLst>
          </a:custGeom>
          <a:ln w="13957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97961" y="677557"/>
            <a:ext cx="1179830" cy="196215"/>
          </a:xfrm>
          <a:custGeom>
            <a:avLst/>
            <a:gdLst/>
            <a:ahLst/>
            <a:cxnLst/>
            <a:rect l="l" t="t" r="r" b="b"/>
            <a:pathLst>
              <a:path w="1179829" h="196215">
                <a:moveTo>
                  <a:pt x="0" y="195973"/>
                </a:moveTo>
                <a:lnTo>
                  <a:pt x="1179677" y="195973"/>
                </a:lnTo>
                <a:lnTo>
                  <a:pt x="1179677" y="0"/>
                </a:lnTo>
                <a:lnTo>
                  <a:pt x="0" y="0"/>
                </a:lnTo>
                <a:lnTo>
                  <a:pt x="0" y="195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85258" y="1092477"/>
            <a:ext cx="1235710" cy="5327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00" spc="60"/>
              <a:t>STYLE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3408370" y="1003815"/>
            <a:ext cx="1189355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40">
                <a:solidFill>
                  <a:srgbClr val="58595B"/>
                </a:solidFill>
                <a:latin typeface="Arial"/>
                <a:cs typeface="Arial"/>
              </a:rPr>
              <a:t>ADD </a:t>
            </a:r>
            <a:r>
              <a:rPr dirty="0" sz="1050" spc="5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1050" spc="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10">
                <a:solidFill>
                  <a:srgbClr val="58595B"/>
                </a:solidFill>
                <a:latin typeface="Arial"/>
                <a:cs typeface="Arial"/>
              </a:rPr>
              <a:t>LITTLE</a:t>
            </a:r>
            <a:r>
              <a:rPr dirty="0" sz="105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8370" y="1553859"/>
            <a:ext cx="1209040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0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050" spc="85">
                <a:solidFill>
                  <a:srgbClr val="58595B"/>
                </a:solidFill>
                <a:latin typeface="Arial"/>
                <a:cs typeface="Arial"/>
              </a:rPr>
              <a:t>YOUR</a:t>
            </a:r>
            <a:r>
              <a:rPr dirty="0" sz="1050" spc="25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85">
                <a:solidFill>
                  <a:srgbClr val="58595B"/>
                </a:solidFill>
                <a:latin typeface="Arial"/>
                <a:cs typeface="Arial"/>
              </a:rPr>
              <a:t>LIFE</a:t>
            </a:r>
            <a:r>
              <a:rPr dirty="0" sz="105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05771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558733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93139" y="5145872"/>
            <a:ext cx="3376929" cy="113728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5">
                <a:solidFill>
                  <a:srgbClr val="58595B"/>
                </a:solidFill>
                <a:latin typeface="Tahoma"/>
                <a:cs typeface="Tahoma"/>
              </a:rPr>
              <a:t>SOLID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58595B"/>
                </a:solidFill>
                <a:latin typeface="Tahoma"/>
                <a:cs typeface="Tahoma"/>
              </a:rPr>
              <a:t>HERITAGE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700"/>
              </a:lnSpc>
              <a:spcBef>
                <a:spcPts val="100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nearly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century,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we’ve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combined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masterful  </a:t>
            </a:r>
            <a:r>
              <a:rPr dirty="0" sz="1000" spc="-10">
                <a:solidFill>
                  <a:srgbClr val="58595B"/>
                </a:solidFill>
                <a:latin typeface="Palatino Linotype"/>
                <a:cs typeface="Palatino Linotype"/>
              </a:rPr>
              <a:t>craftsmanship </a:t>
            </a:r>
            <a:r>
              <a:rPr dirty="0" sz="1000" spc="-50">
                <a:solidFill>
                  <a:srgbClr val="58595B"/>
                </a:solidFill>
                <a:latin typeface="Palatino Linotype"/>
                <a:cs typeface="Palatino Linotype"/>
              </a:rPr>
              <a:t>with </a:t>
            </a:r>
            <a:r>
              <a:rPr dirty="0" sz="1000" spc="-20">
                <a:solidFill>
                  <a:srgbClr val="58595B"/>
                </a:solidFill>
                <a:latin typeface="Palatino Linotype"/>
                <a:cs typeface="Palatino Linotype"/>
              </a:rPr>
              <a:t>fashion-forward </a:t>
            </a:r>
            <a:r>
              <a:rPr dirty="0" sz="1000" spc="5">
                <a:solidFill>
                  <a:srgbClr val="58595B"/>
                </a:solidFill>
                <a:latin typeface="Palatino Linotype"/>
                <a:cs typeface="Palatino Linotype"/>
              </a:rPr>
              <a:t>design </a:t>
            </a:r>
            <a:r>
              <a:rPr dirty="0" sz="1000" spc="0">
                <a:solidFill>
                  <a:srgbClr val="58595B"/>
                </a:solidFill>
                <a:latin typeface="Palatino Linotype"/>
                <a:cs typeface="Palatino Linotype"/>
              </a:rPr>
              <a:t>of </a:t>
            </a:r>
            <a:r>
              <a:rPr dirty="0" sz="1000" spc="-10">
                <a:solidFill>
                  <a:srgbClr val="58595B"/>
                </a:solidFill>
                <a:latin typeface="Palatino Linotype"/>
                <a:cs typeface="Palatino Linotype"/>
              </a:rPr>
              <a:t>fine 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furnishings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for the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home.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We’re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family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craftspeople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who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care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about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community,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environment, and</a:t>
            </a:r>
            <a:r>
              <a:rPr dirty="0" sz="1000" spc="1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6466671"/>
            <a:ext cx="3337560" cy="92138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15">
                <a:solidFill>
                  <a:srgbClr val="58595B"/>
                </a:solidFill>
                <a:latin typeface="Tahoma"/>
                <a:cs typeface="Tahoma"/>
              </a:rPr>
              <a:t>QUALITY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8595B"/>
                </a:solidFill>
                <a:latin typeface="Tahoma"/>
                <a:cs typeface="Tahoma"/>
              </a:rPr>
              <a:t>CRAFTSMANSHIP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700"/>
              </a:lnSpc>
              <a:spcBef>
                <a:spcPts val="100"/>
              </a:spcBef>
            </a:pP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part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DNA. 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fabric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company,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it’s 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woven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into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everything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do. 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why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put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attention </a:t>
            </a:r>
            <a:r>
              <a:rPr dirty="0" sz="1000" spc="50">
                <a:solidFill>
                  <a:srgbClr val="58595B"/>
                </a:solidFill>
                <a:latin typeface="Arial"/>
                <a:cs typeface="Arial"/>
              </a:rPr>
              <a:t>to  </a:t>
            </a:r>
            <a:r>
              <a:rPr dirty="0" sz="1000">
                <a:solidFill>
                  <a:srgbClr val="58595B"/>
                </a:solidFill>
                <a:latin typeface="Palatino Linotype"/>
                <a:cs typeface="Palatino Linotype"/>
              </a:rPr>
              <a:t>detail </a:t>
            </a:r>
            <a:r>
              <a:rPr dirty="0" sz="1000" spc="-25">
                <a:solidFill>
                  <a:srgbClr val="58595B"/>
                </a:solidFill>
                <a:latin typeface="Palatino Linotype"/>
                <a:cs typeface="Palatino Linotype"/>
              </a:rPr>
              <a:t>first, </a:t>
            </a:r>
            <a:r>
              <a:rPr dirty="0" sz="1000" spc="25">
                <a:solidFill>
                  <a:srgbClr val="58595B"/>
                </a:solidFill>
                <a:latin typeface="Palatino Linotype"/>
                <a:cs typeface="Palatino Linotype"/>
              </a:rPr>
              <a:t>second,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1000" spc="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third.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139" y="7571572"/>
            <a:ext cx="3317875" cy="92138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75">
                <a:solidFill>
                  <a:srgbClr val="58595B"/>
                </a:solidFill>
                <a:latin typeface="Tahoma"/>
                <a:cs typeface="Tahoma"/>
              </a:rPr>
              <a:t>STYLISH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SELECTION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700"/>
              </a:lnSpc>
              <a:spcBef>
                <a:spcPts val="100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Choose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from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wide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variety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fashionable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style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and 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comfort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for the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living room,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dining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room,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everywhere 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between.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139" y="8676472"/>
            <a:ext cx="3341370" cy="70548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80">
                <a:solidFill>
                  <a:srgbClr val="58595B"/>
                </a:solidFill>
                <a:latin typeface="Tahoma"/>
                <a:cs typeface="Tahoma"/>
              </a:rPr>
              <a:t>DEDICATED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58595B"/>
                </a:solidFill>
                <a:latin typeface="Tahoma"/>
                <a:cs typeface="Tahoma"/>
              </a:rPr>
              <a:t>SERVICE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700"/>
              </a:lnSpc>
              <a:spcBef>
                <a:spcPts val="100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make </a:t>
            </a: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it </a:t>
            </a:r>
            <a:r>
              <a:rPr dirty="0" sz="1000" spc="-35">
                <a:solidFill>
                  <a:srgbClr val="58595B"/>
                </a:solidFill>
                <a:latin typeface="Arial"/>
                <a:cs typeface="Arial"/>
              </a:rPr>
              <a:t>easy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you. Quality,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value, style,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comfort 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delivered in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timely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fashion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people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who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care.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5383" y="2119572"/>
            <a:ext cx="393890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Tahoma"/>
                <a:cs typeface="Tahoma"/>
              </a:rPr>
              <a:t>EVER </a:t>
            </a:r>
            <a:r>
              <a:rPr dirty="0" sz="1100" spc="60">
                <a:solidFill>
                  <a:srgbClr val="58595B"/>
                </a:solidFill>
                <a:latin typeface="Tahoma"/>
                <a:cs typeface="Tahoma"/>
              </a:rPr>
              <a:t>YTHING </a:t>
            </a:r>
            <a:r>
              <a:rPr dirty="0" sz="1100">
                <a:solidFill>
                  <a:srgbClr val="58595B"/>
                </a:solidFill>
                <a:latin typeface="Tahoma"/>
                <a:cs typeface="Tahoma"/>
              </a:rPr>
              <a:t>WE </a:t>
            </a:r>
            <a:r>
              <a:rPr dirty="0" sz="1100" spc="40">
                <a:solidFill>
                  <a:srgbClr val="58595B"/>
                </a:solidFill>
                <a:latin typeface="Tahoma"/>
                <a:cs typeface="Tahoma"/>
              </a:rPr>
              <a:t>DO </a:t>
            </a:r>
            <a:r>
              <a:rPr dirty="0" sz="1100" spc="-10">
                <a:solidFill>
                  <a:srgbClr val="58595B"/>
                </a:solidFill>
                <a:latin typeface="Tahoma"/>
                <a:cs typeface="Tahoma"/>
              </a:rPr>
              <a:t>STARTS </a:t>
            </a:r>
            <a:r>
              <a:rPr dirty="0" sz="1100" spc="90">
                <a:solidFill>
                  <a:srgbClr val="58595B"/>
                </a:solidFill>
                <a:latin typeface="Tahoma"/>
                <a:cs typeface="Tahoma"/>
              </a:rPr>
              <a:t>AND </a:t>
            </a:r>
            <a:r>
              <a:rPr dirty="0" sz="1100" spc="-5">
                <a:solidFill>
                  <a:srgbClr val="58595B"/>
                </a:solidFill>
                <a:latin typeface="Tahoma"/>
                <a:cs typeface="Tahoma"/>
              </a:rPr>
              <a:t>FINISHES </a:t>
            </a:r>
            <a:r>
              <a:rPr dirty="0" sz="1100" spc="5">
                <a:solidFill>
                  <a:srgbClr val="58595B"/>
                </a:solidFill>
                <a:latin typeface="Tahoma"/>
                <a:cs typeface="Tahoma"/>
              </a:rPr>
              <a:t>WITH</a:t>
            </a:r>
            <a:r>
              <a:rPr dirty="0" sz="1100" spc="-2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100" spc="90">
                <a:solidFill>
                  <a:srgbClr val="58595B"/>
                </a:solidFill>
                <a:latin typeface="Tahoma"/>
                <a:cs typeface="Tahoma"/>
              </a:rPr>
              <a:t>YOU.</a:t>
            </a:r>
            <a:r>
              <a:rPr dirty="0" sz="1100" spc="-23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2784" y="5145872"/>
            <a:ext cx="1829435" cy="308038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65">
                <a:solidFill>
                  <a:srgbClr val="58595B"/>
                </a:solidFill>
                <a:latin typeface="Tahoma"/>
                <a:cs typeface="Tahoma"/>
              </a:rPr>
              <a:t>TABLE </a:t>
            </a:r>
            <a:r>
              <a:rPr dirty="0" sz="1200" spc="0">
                <a:solidFill>
                  <a:srgbClr val="58595B"/>
                </a:solidFill>
                <a:latin typeface="Tahoma"/>
                <a:cs typeface="Tahoma"/>
              </a:rPr>
              <a:t>OF</a:t>
            </a:r>
            <a:r>
              <a:rPr dirty="0" sz="1200" spc="-3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8595B"/>
                </a:solidFill>
                <a:latin typeface="Tahoma"/>
                <a:cs typeface="Tahoma"/>
              </a:rPr>
              <a:t>CONTENTS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8109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Churchill............................</a:t>
            </a:r>
            <a:r>
              <a:rPr dirty="0" sz="1000" spc="-1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8113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Rustiqué............................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8116 Park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West........................</a:t>
            </a:r>
            <a:r>
              <a:rPr dirty="0" sz="1000" spc="-4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8118 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Caláis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..............................</a:t>
            </a:r>
            <a:r>
              <a:rPr dirty="0" sz="1000" spc="-1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8119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Provence.........................</a:t>
            </a:r>
            <a:r>
              <a:rPr dirty="0" sz="1000" spc="-3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8124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Stockbridge....................</a:t>
            </a:r>
            <a:r>
              <a:rPr dirty="0" sz="1000" spc="-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8127 </a:t>
            </a: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Nottington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Cottage.......</a:t>
            </a:r>
            <a:r>
              <a:rPr dirty="0" sz="1000" spc="-19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8131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Cordera...........................</a:t>
            </a:r>
            <a:r>
              <a:rPr dirty="0" sz="1000" spc="-1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8133 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St.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Jérome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......................</a:t>
            </a:r>
            <a:r>
              <a:rPr dirty="0" sz="1000" spc="-2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8164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Westwood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......................</a:t>
            </a:r>
            <a:r>
              <a:rPr dirty="0" sz="1000" spc="-1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8190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Townsend .......................</a:t>
            </a:r>
            <a:r>
              <a:rPr dirty="0" sz="1000" spc="-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Finishes....................................</a:t>
            </a:r>
            <a:r>
              <a:rPr dirty="0" sz="1000" spc="-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36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Frame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Index</a:t>
            </a:r>
            <a:r>
              <a:rPr dirty="0" sz="1000" spc="-2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............................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37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80126" y="2774950"/>
            <a:ext cx="2192273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87600" y="2779915"/>
            <a:ext cx="3084931" cy="2056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2774950"/>
            <a:ext cx="2277313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18002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28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8133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75">
                <a:solidFill>
                  <a:srgbClr val="636466"/>
                </a:solidFill>
                <a:latin typeface="Arial"/>
                <a:cs typeface="Arial"/>
              </a:rPr>
              <a:t>ST.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J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É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ROME</a:t>
            </a:r>
            <a:r>
              <a:rPr dirty="0" sz="800" spc="-6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COLELCTION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9679" y="5340095"/>
            <a:ext cx="2725950" cy="2531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31983" y="8051800"/>
          <a:ext cx="148907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8133-ST </a:t>
                      </a:r>
                      <a:r>
                        <a:rPr dirty="0" sz="9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9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dirty="0" sz="9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724911" y="1477436"/>
            <a:ext cx="2335862" cy="2235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69739" y="3937000"/>
          <a:ext cx="123698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980"/>
              </a:tblGrid>
              <a:tr h="31051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8133-CH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CHEST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28320" y="9268459"/>
            <a:ext cx="15709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231F20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8133-CH</a:t>
            </a:r>
            <a:r>
              <a:rPr dirty="0" sz="1000" spc="-45">
                <a:solidFill>
                  <a:srgbClr val="231F20"/>
                </a:solidFill>
                <a:latin typeface="Arial"/>
                <a:cs typeface="Arial"/>
              </a:rPr>
              <a:t> CHEST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239135" cy="1717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their cosmopolitan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feel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rooted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traditional</a:t>
            </a:r>
            <a:endParaRPr sz="1100">
              <a:latin typeface="Arial"/>
              <a:cs typeface="Arial"/>
            </a:endParaRPr>
          </a:p>
          <a:p>
            <a:pPr marL="12700" marR="51435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design,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Westwood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Collection 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welcome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sophisticated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addition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any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home.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Select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oak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solids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r>
              <a:rPr dirty="0" sz="1100" spc="18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paired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brass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accents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and,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some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cases,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handsome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marble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inset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 tops.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7293153"/>
            <a:ext cx="3147695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Ultimately,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Westwood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Collection’s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allure</a:t>
            </a:r>
            <a:r>
              <a:rPr dirty="0" sz="1100" spc="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lies</a:t>
            </a:r>
            <a:endParaRPr sz="1100">
              <a:latin typeface="Arial"/>
              <a:cs typeface="Arial"/>
            </a:endParaRPr>
          </a:p>
          <a:p>
            <a:pPr marL="12700" marR="98425">
              <a:lnSpc>
                <a:spcPct val="181800"/>
              </a:lnSpc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its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exquisite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details: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dark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Graphite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finish 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highlights the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wood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grain, while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dirty="0" sz="1100" spc="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delicate</a:t>
            </a:r>
            <a:endParaRPr sz="1100">
              <a:latin typeface="Arial"/>
              <a:cs typeface="Arial"/>
            </a:endParaRPr>
          </a:p>
          <a:p>
            <a:pPr marL="12700" marR="58419">
              <a:lnSpc>
                <a:spcPct val="181800"/>
              </a:lnSpc>
            </a:pP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brass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ring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pulls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deliver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jewelry-like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feel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the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Sideboard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Chest.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-10"/>
              <a:t>WESTWOOD</a:t>
            </a:r>
            <a:r>
              <a:rPr dirty="0" spc="160"/>
              <a:t> </a:t>
            </a:r>
            <a:r>
              <a:rPr dirty="0" spc="15"/>
              <a:t>COLLECTION</a:t>
            </a:r>
          </a:p>
          <a:p>
            <a:pPr algn="ctr" marL="17145">
              <a:lnSpc>
                <a:spcPct val="100000"/>
              </a:lnSpc>
              <a:spcBef>
                <a:spcPts val="25"/>
              </a:spcBef>
            </a:pPr>
            <a:r>
              <a:rPr dirty="0" sz="1200" spc="30"/>
              <a:t>GRAPHITE</a:t>
            </a:r>
            <a:r>
              <a:rPr dirty="0" sz="1200" spc="190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23160" y="2515873"/>
            <a:ext cx="2939440" cy="2024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2973" y="2473451"/>
            <a:ext cx="2119426" cy="2067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473451"/>
            <a:ext cx="2144826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7480" y="438784"/>
            <a:ext cx="18510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8164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WESTWOOD 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 31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28479" y="3492500"/>
          <a:ext cx="260096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32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8164-19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ROUND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inset </a:t>
                      </a:r>
                      <a:r>
                        <a:rPr dirty="0" sz="900" spc="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brass</a:t>
                      </a:r>
                      <a:r>
                        <a:rPr dirty="0" sz="900" spc="-114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68408" y="8079244"/>
          <a:ext cx="2389505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950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8164-AC 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CHEST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marL="141605" marR="119380" indent="-15240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doors with one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</a:t>
                      </a:r>
                      <a:r>
                        <a:rPr dirty="0" sz="900" spc="-8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inset</a:t>
                      </a:r>
                      <a:r>
                        <a:rPr dirty="0" sz="900" spc="-1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906682" y="1239563"/>
            <a:ext cx="1658100" cy="2091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06038" y="5431535"/>
            <a:ext cx="2873630" cy="2423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84360" y="1336180"/>
            <a:ext cx="1170431" cy="2044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44125" y="3510788"/>
          <a:ext cx="232981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18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8164-88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MARTINI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brass</a:t>
                      </a:r>
                      <a:r>
                        <a:rPr dirty="0" sz="900" spc="-114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18510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32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8164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WESTWOOD</a:t>
            </a:r>
            <a:r>
              <a:rPr dirty="0" sz="800" spc="3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8630" y="1386724"/>
            <a:ext cx="2142568" cy="2435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36441" y="4001008"/>
          <a:ext cx="148018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18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8164-BT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BISTRO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brass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64009" y="5212053"/>
            <a:ext cx="3067720" cy="2630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84299" y="8050697"/>
          <a:ext cx="3408045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04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8164-17 </a:t>
                      </a: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SIDEBOARD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8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base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900" spc="-9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doors,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inset</a:t>
                      </a:r>
                      <a:r>
                        <a:rPr dirty="0" sz="900" spc="-1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2931" y="9302750"/>
            <a:ext cx="61455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</a:t>
            </a:r>
            <a:r>
              <a:rPr dirty="0" sz="10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8109-RC 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RECTANGULAR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COCKTAIL 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8109-19 LAMP 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8109-FT 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FLIP-TOP 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TABLE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611" y="5159375"/>
            <a:ext cx="3243580" cy="1108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those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eclectic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tastes,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dirty="0" sz="1100" spc="11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Townsend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will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be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an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undeniable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favorite.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Though  the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have </a:t>
            </a:r>
            <a:r>
              <a:rPr dirty="0" sz="11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distinct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European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descent,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the 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mix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options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makes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endless</a:t>
            </a:r>
            <a:r>
              <a:rPr dirty="0" sz="1100" spc="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combinations.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611" y="6683502"/>
            <a:ext cx="3234055" cy="202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Warm stains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glazes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over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lightly</a:t>
            </a:r>
            <a:r>
              <a:rPr dirty="0" sz="1100" spc="1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distressed</a:t>
            </a:r>
            <a:endParaRPr sz="1100">
              <a:latin typeface="Arial"/>
              <a:cs typeface="Arial"/>
            </a:endParaRPr>
          </a:p>
          <a:p>
            <a:pPr marL="12700" marR="98425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elm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solids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accentuate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beautiful 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wood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grain, and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mate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brilliantly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1100" spc="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antique</a:t>
            </a:r>
            <a:endParaRPr sz="1100">
              <a:latin typeface="Arial"/>
              <a:cs typeface="Arial"/>
            </a:endParaRPr>
          </a:p>
          <a:p>
            <a:pPr marL="12700" marR="81915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metal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accents.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traditional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European stylings 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continue with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clover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leaf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shapes,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antique</a:t>
            </a:r>
            <a:r>
              <a:rPr dirty="0" sz="1100" spc="11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brass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foot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rests,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fixed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shelving.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Townsend 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Collection,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Old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World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charm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-15">
                <a:solidFill>
                  <a:srgbClr val="58595B"/>
                </a:solidFill>
                <a:latin typeface="Arial"/>
                <a:cs typeface="Arial"/>
              </a:rPr>
              <a:t>always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dirty="0" sz="110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display.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/>
              <a:t>TOWNSEND</a:t>
            </a:r>
            <a:r>
              <a:rPr dirty="0" spc="140"/>
              <a:t> </a:t>
            </a:r>
            <a:r>
              <a:rPr dirty="0" spc="15"/>
              <a:t>COLLECTION</a:t>
            </a:r>
          </a:p>
          <a:p>
            <a:pPr algn="ctr" marL="16510">
              <a:lnSpc>
                <a:spcPct val="100000"/>
              </a:lnSpc>
              <a:spcBef>
                <a:spcPts val="25"/>
              </a:spcBef>
            </a:pPr>
            <a:r>
              <a:rPr dirty="0" sz="1200" spc="200"/>
              <a:t>COGNAC</a:t>
            </a:r>
            <a:r>
              <a:rPr dirty="0" sz="1200" spc="185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2973" y="2468879"/>
            <a:ext cx="2119426" cy="206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3160" y="2468879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468879"/>
            <a:ext cx="2126650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0034" y="438784"/>
            <a:ext cx="182816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8190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5">
                <a:solidFill>
                  <a:srgbClr val="636466"/>
                </a:solidFill>
                <a:latin typeface="Arial"/>
                <a:cs typeface="Arial"/>
              </a:rPr>
              <a:t>TOWNSEND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 35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34320" y="1452690"/>
            <a:ext cx="4288983" cy="5358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2791" y="7000240"/>
          <a:ext cx="3051810" cy="778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0"/>
              </a:tblGrid>
              <a:tr h="3105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8190-83 </a:t>
                      </a: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DECK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71.5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8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67359">
                <a:tc>
                  <a:txBody>
                    <a:bodyPr/>
                    <a:lstStyle/>
                    <a:p>
                      <a:pPr algn="just" marL="127000" marR="119380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overlapping sliding doors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removable/ 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wood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frame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glass shelves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900" spc="-8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door.  </a:t>
                      </a: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three-way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touch</a:t>
                      </a:r>
                      <a:r>
                        <a:rPr dirty="0" sz="9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lighting.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02791" y="7975562"/>
          <a:ext cx="3027045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410"/>
              </a:tblGrid>
              <a:tr h="3105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8190-82 </a:t>
                      </a: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CREDENZA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79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8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overlapping sliding doors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 spc="-114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removable/ 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shelves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900" spc="-7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608517" y="7031735"/>
            <a:ext cx="1996296" cy="1255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20" y="878398"/>
            <a:ext cx="10979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14" b="1">
                <a:solidFill>
                  <a:srgbClr val="58595B"/>
                </a:solidFill>
                <a:latin typeface="Calibri"/>
                <a:cs typeface="Calibri"/>
              </a:rPr>
              <a:t>FINISHES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900" y="1294866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 h="0">
                <a:moveTo>
                  <a:pt x="0" y="0"/>
                </a:moveTo>
                <a:lnTo>
                  <a:pt x="5943092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1791" y="5669292"/>
            <a:ext cx="1335024" cy="140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23670" y="7123120"/>
            <a:ext cx="541020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 marR="5080" indent="-158750">
              <a:lnSpc>
                <a:spcPct val="111100"/>
              </a:lnSpc>
              <a:spcBef>
                <a:spcPts val="100"/>
              </a:spcBef>
            </a:pPr>
            <a:r>
              <a:rPr dirty="0" sz="750" spc="0">
                <a:solidFill>
                  <a:srgbClr val="58595B"/>
                </a:solidFill>
                <a:latin typeface="Arial"/>
                <a:cs typeface="Arial"/>
              </a:rPr>
              <a:t>Stockbridge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8124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7983" y="5669292"/>
            <a:ext cx="1335023" cy="140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29965" y="7123120"/>
            <a:ext cx="382270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5080" indent="-79375">
              <a:lnSpc>
                <a:spcPct val="111100"/>
              </a:lnSpc>
              <a:spcBef>
                <a:spcPts val="100"/>
              </a:spcBef>
            </a:pPr>
            <a:r>
              <a:rPr dirty="0" sz="750" spc="-114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dirty="0" sz="750" spc="0">
                <a:solidFill>
                  <a:srgbClr val="58595B"/>
                </a:solidFill>
                <a:latin typeface="Arial"/>
                <a:cs typeface="Arial"/>
              </a:rPr>
              <a:t>obacco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8109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94176" y="5669356"/>
            <a:ext cx="1335024" cy="140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83174" y="7123120"/>
            <a:ext cx="348615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30" marR="5080" indent="-62865">
              <a:lnSpc>
                <a:spcPct val="111100"/>
              </a:lnSpc>
              <a:spcBef>
                <a:spcPts val="100"/>
              </a:spcBef>
            </a:pPr>
            <a:r>
              <a:rPr dirty="0" sz="750" spc="-105">
                <a:solidFill>
                  <a:srgbClr val="58595B"/>
                </a:solidFill>
                <a:latin typeface="Arial"/>
                <a:cs typeface="Arial"/>
              </a:rPr>
              <a:t>V</a:t>
            </a:r>
            <a:r>
              <a:rPr dirty="0" sz="750" spc="-15">
                <a:solidFill>
                  <a:srgbClr val="58595B"/>
                </a:solidFill>
                <a:latin typeface="Arial"/>
                <a:cs typeface="Arial"/>
              </a:rPr>
              <a:t>enezia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8116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4169" y="5282953"/>
            <a:ext cx="399415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1100"/>
              </a:lnSpc>
              <a:spcBef>
                <a:spcPts val="100"/>
              </a:spcBef>
            </a:pPr>
            <a:r>
              <a:rPr dirty="0" sz="750" spc="0">
                <a:solidFill>
                  <a:srgbClr val="58595B"/>
                </a:solidFill>
                <a:latin typeface="Arial"/>
                <a:cs typeface="Arial"/>
              </a:rPr>
              <a:t>Graphite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8164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7983" y="3826776"/>
            <a:ext cx="1335023" cy="1408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40906" y="5282886"/>
            <a:ext cx="560070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340" marR="5080" indent="-168275">
              <a:lnSpc>
                <a:spcPct val="111100"/>
              </a:lnSpc>
              <a:spcBef>
                <a:spcPts val="100"/>
              </a:spcBef>
            </a:pPr>
            <a:r>
              <a:rPr dirty="0" sz="750">
                <a:solidFill>
                  <a:srgbClr val="58595B"/>
                </a:solidFill>
                <a:latin typeface="Arial"/>
                <a:cs typeface="Arial"/>
              </a:rPr>
              <a:t>Pebblestone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8131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94176" y="3826840"/>
            <a:ext cx="1335024" cy="1408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160268" y="5282886"/>
            <a:ext cx="394335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790" marR="5080" indent="-85725">
              <a:lnSpc>
                <a:spcPct val="111100"/>
              </a:lnSpc>
              <a:spcBef>
                <a:spcPts val="100"/>
              </a:spcBef>
            </a:pP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Rust</a:t>
            </a:r>
            <a:r>
              <a:rPr dirty="0" sz="750" spc="5">
                <a:solidFill>
                  <a:srgbClr val="58595B"/>
                </a:solidFill>
                <a:latin typeface="Arial"/>
                <a:cs typeface="Arial"/>
              </a:rPr>
              <a:t>ique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8113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30367" y="3826776"/>
            <a:ext cx="1335024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656946" y="5282886"/>
            <a:ext cx="474345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795" marR="5080" indent="-125730">
              <a:lnSpc>
                <a:spcPct val="111100"/>
              </a:lnSpc>
              <a:spcBef>
                <a:spcPts val="100"/>
              </a:spcBef>
            </a:pPr>
            <a:r>
              <a:rPr dirty="0" sz="750" spc="-10">
                <a:solidFill>
                  <a:srgbClr val="58595B"/>
                </a:solidFill>
                <a:latin typeface="Arial"/>
                <a:cs typeface="Arial"/>
              </a:rPr>
              <a:t>Sandstone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8119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1791" y="1599069"/>
            <a:ext cx="1335024" cy="139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40338" y="3047214"/>
            <a:ext cx="507365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4305" marR="5080" indent="-142240">
              <a:lnSpc>
                <a:spcPct val="111100"/>
              </a:lnSpc>
              <a:spcBef>
                <a:spcPts val="100"/>
              </a:spcBef>
            </a:pPr>
            <a:r>
              <a:rPr dirty="0" sz="750" spc="15">
                <a:solidFill>
                  <a:srgbClr val="58595B"/>
                </a:solidFill>
                <a:latin typeface="Arial"/>
                <a:cs typeface="Arial"/>
              </a:rPr>
              <a:t>Aged</a:t>
            </a:r>
            <a:r>
              <a:rPr dirty="0" sz="75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58595B"/>
                </a:solidFill>
                <a:latin typeface="Arial"/>
                <a:cs typeface="Arial"/>
              </a:rPr>
              <a:t>Brass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8133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57983" y="1591055"/>
            <a:ext cx="1335023" cy="1408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401510" y="3047214"/>
            <a:ext cx="838835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040" marR="5080" indent="-307975">
              <a:lnSpc>
                <a:spcPct val="111100"/>
              </a:lnSpc>
              <a:spcBef>
                <a:spcPts val="100"/>
              </a:spcBef>
            </a:pPr>
            <a:r>
              <a:rPr dirty="0" sz="750" spc="10">
                <a:solidFill>
                  <a:srgbClr val="58595B"/>
                </a:solidFill>
                <a:latin typeface="Arial"/>
                <a:cs typeface="Arial"/>
              </a:rPr>
              <a:t>Antique</a:t>
            </a:r>
            <a:r>
              <a:rPr dirty="0" sz="750" spc="-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58595B"/>
                </a:solidFill>
                <a:latin typeface="Arial"/>
                <a:cs typeface="Arial"/>
              </a:rPr>
              <a:t>Parchment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8127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94176" y="1591106"/>
            <a:ext cx="1335024" cy="14081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218560" y="3047214"/>
            <a:ext cx="278130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 marR="5080" indent="-27305">
              <a:lnSpc>
                <a:spcPct val="111100"/>
              </a:lnSpc>
              <a:spcBef>
                <a:spcPts val="100"/>
              </a:spcBef>
            </a:pPr>
            <a:r>
              <a:rPr dirty="0" sz="750" spc="-15">
                <a:solidFill>
                  <a:srgbClr val="58595B"/>
                </a:solidFill>
                <a:latin typeface="Arial"/>
                <a:cs typeface="Arial"/>
              </a:rPr>
              <a:t>Caláis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8118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6080" y="3047278"/>
            <a:ext cx="355600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05" marR="5080" indent="-66040">
              <a:lnSpc>
                <a:spcPct val="111100"/>
              </a:lnSpc>
              <a:spcBef>
                <a:spcPts val="100"/>
              </a:spcBef>
            </a:pPr>
            <a:r>
              <a:rPr dirty="0" sz="750">
                <a:solidFill>
                  <a:srgbClr val="58595B"/>
                </a:solidFill>
                <a:latin typeface="Arial"/>
                <a:cs typeface="Arial"/>
              </a:rPr>
              <a:t>Cognac  </a:t>
            </a:r>
            <a:r>
              <a:rPr dirty="0" sz="750" spc="-30">
                <a:solidFill>
                  <a:srgbClr val="58595B"/>
                </a:solidFill>
                <a:latin typeface="Arial"/>
                <a:cs typeface="Arial"/>
              </a:rPr>
              <a:t>8190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1791" y="3825862"/>
            <a:ext cx="1335024" cy="1408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30367" y="1591055"/>
            <a:ext cx="1335024" cy="1408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44500" y="438784"/>
            <a:ext cx="6946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36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FINISHES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235" y="438784"/>
            <a:ext cx="9258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FRAME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INDEX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3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7732" y="650875"/>
            <a:ext cx="535305" cy="805815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8109-BC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8113-82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8113-83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8113-90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8113-96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8113-97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8113-98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8113-99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8113-AC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8113-BT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8113-ET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8113-FT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8113-RC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8113-TB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8116-96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8118-19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8118-98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8118-99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8118-CH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8118-RC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8119-17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8119-19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8119-88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8119-99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8119-AC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8119-BT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8124-95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8124-96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8127-95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8127-96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8131-AC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8133-68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8133-88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8133-AT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8133-CH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8133-ST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813R-48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813R-60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8164-17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8164-19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8164-88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8164-AC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8164-BT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8190-82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8190-83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8125" y="650875"/>
            <a:ext cx="4004310" cy="805815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Bunching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Cocktail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Table................................................................</a:t>
            </a:r>
            <a:r>
              <a:rPr dirty="0" sz="1000" spc="0" b="1">
                <a:solidFill>
                  <a:srgbClr val="58595B"/>
                </a:solidFill>
                <a:latin typeface="Cambria"/>
                <a:cs typeface="Cambria"/>
              </a:rPr>
              <a:t>3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dirty="0" sz="1000" spc="1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Round End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</a:t>
            </a:r>
            <a:r>
              <a:rPr dirty="0" sz="100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Credenza........................................................................................</a:t>
            </a:r>
            <a:r>
              <a:rPr dirty="0" sz="1000" spc="0" b="1">
                <a:solidFill>
                  <a:srgbClr val="58595B"/>
                </a:solidFill>
                <a:latin typeface="Cambria"/>
                <a:cs typeface="Cambria"/>
              </a:rPr>
              <a:t>7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dirty="0" sz="1000" spc="2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Deck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...............................................................................................</a:t>
            </a:r>
            <a:r>
              <a:rPr dirty="0" sz="1000" spc="0" b="1">
                <a:solidFill>
                  <a:srgbClr val="58595B"/>
                </a:solidFill>
                <a:latin typeface="Cambria"/>
                <a:cs typeface="Cambria"/>
              </a:rPr>
              <a:t>7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dirty="0" sz="1000" spc="3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Lamp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dirty="0" sz="100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Console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</a:t>
            </a:r>
            <a:r>
              <a:rPr dirty="0" sz="1000" spc="-2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Chest</a:t>
            </a:r>
            <a:r>
              <a:rPr dirty="0" sz="1000" spc="-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..................................................................................................</a:t>
            </a:r>
            <a:r>
              <a:rPr dirty="0" sz="1000" spc="-1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Drum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dirty="0" sz="1000" spc="-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Bistro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Sofa 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</a:t>
            </a:r>
            <a:r>
              <a:rPr dirty="0" sz="1000" spc="-23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Chest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Bistro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dirty="0" sz="1000" spc="-1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End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...........................................................................................</a:t>
            </a:r>
            <a:r>
              <a:rPr dirty="0" sz="1000" spc="-1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Flip-Top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</a:t>
            </a:r>
            <a:r>
              <a:rPr dirty="0" sz="1000" spc="-2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Cocktail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</a:t>
            </a:r>
            <a:r>
              <a:rPr dirty="0" sz="1000" spc="-18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5 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Base......................................................... </a:t>
            </a:r>
            <a:r>
              <a:rPr dirty="0" sz="1000" b="1">
                <a:solidFill>
                  <a:srgbClr val="58595B"/>
                </a:solidFill>
                <a:latin typeface="Cambria"/>
                <a:cs typeface="Cambria"/>
              </a:rPr>
              <a:t>8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Inside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Front</a:t>
            </a:r>
            <a:r>
              <a:rPr dirty="0" sz="1000" spc="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Cover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Console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</a:t>
            </a:r>
            <a:r>
              <a:rPr dirty="0" sz="1000" spc="-2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Round End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</a:t>
            </a:r>
            <a:r>
              <a:rPr dirty="0" sz="10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Drum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</a:t>
            </a:r>
            <a:r>
              <a:rPr dirty="0" sz="1000" spc="-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Sofa 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Chest</a:t>
            </a:r>
            <a:r>
              <a:rPr dirty="0" sz="1000" spc="-1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................................................................................................</a:t>
            </a:r>
            <a:r>
              <a:rPr dirty="0" sz="1000" spc="-10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Cocktail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</a:t>
            </a:r>
            <a:r>
              <a:rPr dirty="0" sz="1000" spc="-1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Sideboard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dirty="0" sz="1000" spc="-1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Round End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</a:t>
            </a:r>
            <a:r>
              <a:rPr dirty="0" sz="10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Martini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</a:t>
            </a:r>
            <a:r>
              <a:rPr dirty="0" sz="1000" spc="-2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Bistro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Sofa 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</a:t>
            </a:r>
            <a:r>
              <a:rPr dirty="0" sz="1000" spc="-2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Chest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</a:t>
            </a:r>
            <a:r>
              <a:rPr dirty="0" sz="100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Bistro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</a:t>
            </a:r>
            <a:r>
              <a:rPr dirty="0" sz="1000" spc="-1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End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</a:t>
            </a:r>
            <a:r>
              <a:rPr dirty="0" sz="1000" spc="-17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Canted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Console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</a:t>
            </a:r>
            <a:r>
              <a:rPr dirty="0" sz="1000" spc="-2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End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</a:t>
            </a:r>
            <a:r>
              <a:rPr dirty="0" sz="1000" spc="-17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Canted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Console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</a:t>
            </a:r>
            <a:r>
              <a:rPr dirty="0" sz="1000" spc="-2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Chest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</a:t>
            </a:r>
            <a:r>
              <a:rPr dirty="0" sz="100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Magazine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Table................................................................................</a:t>
            </a:r>
            <a:r>
              <a:rPr dirty="0" sz="1000" spc="-5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Martini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</a:t>
            </a:r>
            <a:r>
              <a:rPr dirty="0" sz="1000" spc="-2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</a:t>
            </a:r>
            <a:r>
              <a:rPr dirty="0" sz="1000" spc="-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Chest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..........................................................................................</a:t>
            </a:r>
            <a:r>
              <a:rPr dirty="0" sz="1000" spc="0" b="1">
                <a:solidFill>
                  <a:srgbClr val="58595B"/>
                </a:solidFill>
                <a:latin typeface="Cambria"/>
                <a:cs typeface="Cambria"/>
              </a:rPr>
              <a:t>28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Sofa 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..................................................................................19,</a:t>
            </a:r>
            <a:r>
              <a:rPr dirty="0" sz="10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58595B"/>
                </a:solidFill>
                <a:latin typeface="Cambria"/>
                <a:cs typeface="Cambria"/>
              </a:rPr>
              <a:t>28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ct val="114599"/>
              </a:lnSpc>
            </a:pPr>
            <a:r>
              <a:rPr dirty="0" sz="1000" spc="50">
                <a:solidFill>
                  <a:srgbClr val="58595B"/>
                </a:solidFill>
                <a:latin typeface="Arial"/>
                <a:cs typeface="Arial"/>
              </a:rPr>
              <a:t>48”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Round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Top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 </a:t>
            </a:r>
            <a:r>
              <a:rPr dirty="0" sz="1000" b="1">
                <a:solidFill>
                  <a:srgbClr val="58595B"/>
                </a:solidFill>
                <a:latin typeface="Cambria"/>
                <a:cs typeface="Cambria"/>
              </a:rPr>
              <a:t>8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Inside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Front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Cover  </a:t>
            </a:r>
            <a:r>
              <a:rPr dirty="0" sz="1000" spc="50">
                <a:solidFill>
                  <a:srgbClr val="58595B"/>
                </a:solidFill>
                <a:latin typeface="Arial"/>
                <a:cs typeface="Arial"/>
              </a:rPr>
              <a:t>60”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Round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Top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</a:t>
            </a:r>
            <a:r>
              <a:rPr dirty="0" sz="1000" spc="-2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Sideboard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dirty="0" sz="1000" spc="-1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Round End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</a:t>
            </a:r>
            <a:r>
              <a:rPr dirty="0" sz="10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Martini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</a:t>
            </a:r>
            <a:r>
              <a:rPr dirty="0" sz="1000" spc="-2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Chest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</a:t>
            </a:r>
            <a:r>
              <a:rPr dirty="0" sz="100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Bistro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Table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</a:t>
            </a:r>
            <a:r>
              <a:rPr dirty="0" sz="1000" spc="-1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Credenza..........................................................................................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Deck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.................................................................................................</a:t>
            </a:r>
            <a:r>
              <a:rPr dirty="0" sz="1000" spc="-1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2444" y="9636080"/>
            <a:ext cx="4495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0">
                <a:solidFill>
                  <a:srgbClr val="231F20"/>
                </a:solidFill>
                <a:latin typeface="Tahoma"/>
                <a:cs typeface="Tahoma"/>
              </a:rPr>
              <a:t>03/2018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2973" y="2471864"/>
            <a:ext cx="2119426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23160" y="2471864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471864"/>
            <a:ext cx="2144826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64611" y="5159375"/>
            <a:ext cx="3166110" cy="1108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love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reclaimed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look?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dirty="0" sz="1100" spc="1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Churchill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merges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traditional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forms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rustic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style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elements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deliver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memorable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that 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fit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seamlessly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into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living</a:t>
            </a:r>
            <a:r>
              <a:rPr dirty="0" sz="1100" spc="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spaces.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4611" y="6683476"/>
            <a:ext cx="3101975" cy="1717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solidFill>
                  <a:srgbClr val="58595B"/>
                </a:solidFill>
                <a:latin typeface="Arial"/>
                <a:cs typeface="Arial"/>
              </a:rPr>
              <a:t>Russian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pine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solids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come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1100" spc="20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endParaRPr sz="1100">
              <a:latin typeface="Arial"/>
              <a:cs typeface="Arial"/>
            </a:endParaRPr>
          </a:p>
          <a:p>
            <a:pPr marL="12700" marR="80645">
              <a:lnSpc>
                <a:spcPct val="181800"/>
              </a:lnSpc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rich </a:t>
            </a:r>
            <a:r>
              <a:rPr dirty="0" sz="1100" spc="0">
                <a:solidFill>
                  <a:srgbClr val="58595B"/>
                </a:solidFill>
                <a:latin typeface="Arial"/>
                <a:cs typeface="Arial"/>
              </a:rPr>
              <a:t>Tobacco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finish, which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gives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collection 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its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signature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look.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additional options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like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81800"/>
              </a:lnSpc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leather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upholstery,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planked tops,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nail-head 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trim, the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Churchill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makes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it </a:t>
            </a:r>
            <a:r>
              <a:rPr dirty="0" sz="1100" spc="-25">
                <a:solidFill>
                  <a:srgbClr val="58595B"/>
                </a:solidFill>
                <a:latin typeface="Arial"/>
                <a:cs typeface="Arial"/>
              </a:rPr>
              <a:t>easy</a:t>
            </a:r>
            <a:r>
              <a:rPr dirty="0" sz="1100" spc="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75">
                <a:solidFill>
                  <a:srgbClr val="58595B"/>
                </a:solidFill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create your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own personal</a:t>
            </a:r>
            <a:r>
              <a:rPr dirty="0" sz="1100" spc="8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style.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</a:t>
            </a:r>
            <a:r>
              <a:rPr dirty="0" spc="-20"/>
              <a:t>CHURCHILL</a:t>
            </a:r>
            <a:r>
              <a:rPr dirty="0" spc="135"/>
              <a:t> </a:t>
            </a:r>
            <a:r>
              <a:rPr dirty="0" spc="15"/>
              <a:t>COLLECTION</a:t>
            </a:r>
          </a:p>
          <a:p>
            <a:pPr algn="ctr" marL="16510">
              <a:lnSpc>
                <a:spcPct val="100000"/>
              </a:lnSpc>
              <a:spcBef>
                <a:spcPts val="25"/>
              </a:spcBef>
            </a:pPr>
            <a:r>
              <a:rPr dirty="0" sz="1200" spc="140"/>
              <a:t>TOBACCO</a:t>
            </a:r>
            <a:r>
              <a:rPr dirty="0" sz="1200" spc="185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875" y="1506221"/>
            <a:ext cx="913765" cy="0"/>
          </a:xfrm>
          <a:custGeom>
            <a:avLst/>
            <a:gdLst/>
            <a:ahLst/>
            <a:cxnLst/>
            <a:rect l="l" t="t" r="r" b="b"/>
            <a:pathLst>
              <a:path w="913765" h="0">
                <a:moveTo>
                  <a:pt x="0" y="0"/>
                </a:moveTo>
                <a:lnTo>
                  <a:pt x="913523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06221"/>
            <a:ext cx="5285105" cy="0"/>
          </a:xfrm>
          <a:custGeom>
            <a:avLst/>
            <a:gdLst/>
            <a:ahLst/>
            <a:cxnLst/>
            <a:rect l="l" t="t" r="r" b="b"/>
            <a:pathLst>
              <a:path w="5285105" h="0">
                <a:moveTo>
                  <a:pt x="0" y="0"/>
                </a:moveTo>
                <a:lnTo>
                  <a:pt x="5284724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685528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7200" y="916097"/>
            <a:ext cx="2585085" cy="321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Post </a:t>
            </a:r>
            <a:r>
              <a:rPr dirty="0" sz="800" spc="-10">
                <a:solidFill>
                  <a:srgbClr val="808285"/>
                </a:solidFill>
                <a:latin typeface="Century Gothic"/>
                <a:cs typeface="Century Gothic"/>
              </a:rPr>
              <a:t>Office </a:t>
            </a:r>
            <a:r>
              <a:rPr dirty="0" sz="800" spc="-5">
                <a:solidFill>
                  <a:srgbClr val="808285"/>
                </a:solidFill>
                <a:latin typeface="Century Gothic"/>
                <a:cs typeface="Century Gothic"/>
              </a:rPr>
              <a:t>Box 1710 </a:t>
            </a: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| </a:t>
            </a:r>
            <a:r>
              <a:rPr dirty="0" sz="800" spc="-15">
                <a:solidFill>
                  <a:srgbClr val="808285"/>
                </a:solidFill>
                <a:latin typeface="Century Gothic"/>
                <a:cs typeface="Century Gothic"/>
              </a:rPr>
              <a:t>Lenoir, </a:t>
            </a: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North </a:t>
            </a:r>
            <a:r>
              <a:rPr dirty="0" sz="800" spc="-5">
                <a:solidFill>
                  <a:srgbClr val="808285"/>
                </a:solidFill>
                <a:latin typeface="Century Gothic"/>
                <a:cs typeface="Century Gothic"/>
              </a:rPr>
              <a:t>Carolina 28645  phone: 828.758.5571 </a:t>
            </a: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| fax:</a:t>
            </a:r>
            <a:r>
              <a:rPr dirty="0" sz="800" spc="-20">
                <a:solidFill>
                  <a:srgbClr val="808285"/>
                </a:solidFill>
                <a:latin typeface="Century Gothic"/>
                <a:cs typeface="Century Gothic"/>
              </a:rPr>
              <a:t> </a:t>
            </a:r>
            <a:r>
              <a:rPr dirty="0" sz="800" spc="-5">
                <a:solidFill>
                  <a:srgbClr val="808285"/>
                </a:solidFill>
                <a:latin typeface="Century Gothic"/>
                <a:cs typeface="Century Gothic"/>
              </a:rPr>
              <a:t>828.758.0211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27632"/>
            <a:ext cx="7772400" cy="6803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84723" y="793750"/>
            <a:ext cx="1574165" cy="1176020"/>
          </a:xfrm>
          <a:custGeom>
            <a:avLst/>
            <a:gdLst/>
            <a:ahLst/>
            <a:cxnLst/>
            <a:rect l="l" t="t" r="r" b="b"/>
            <a:pathLst>
              <a:path w="1574165" h="1176020">
                <a:moveTo>
                  <a:pt x="0" y="1175626"/>
                </a:moveTo>
                <a:lnTo>
                  <a:pt x="1574152" y="1175626"/>
                </a:lnTo>
                <a:lnTo>
                  <a:pt x="1574152" y="0"/>
                </a:lnTo>
                <a:lnTo>
                  <a:pt x="0" y="0"/>
                </a:lnTo>
                <a:lnTo>
                  <a:pt x="0" y="117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67819" y="1039990"/>
            <a:ext cx="1208405" cy="753110"/>
          </a:xfrm>
          <a:custGeom>
            <a:avLst/>
            <a:gdLst/>
            <a:ahLst/>
            <a:cxnLst/>
            <a:rect l="l" t="t" r="r" b="b"/>
            <a:pathLst>
              <a:path w="1208404" h="753110">
                <a:moveTo>
                  <a:pt x="0" y="752741"/>
                </a:moveTo>
                <a:lnTo>
                  <a:pt x="1207960" y="752741"/>
                </a:lnTo>
                <a:lnTo>
                  <a:pt x="1207960" y="0"/>
                </a:lnTo>
                <a:lnTo>
                  <a:pt x="0" y="0"/>
                </a:lnTo>
                <a:lnTo>
                  <a:pt x="0" y="752741"/>
                </a:lnTo>
                <a:close/>
              </a:path>
            </a:pathLst>
          </a:custGeom>
          <a:ln w="6451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08091" y="989914"/>
            <a:ext cx="727710" cy="121285"/>
          </a:xfrm>
          <a:custGeom>
            <a:avLst/>
            <a:gdLst/>
            <a:ahLst/>
            <a:cxnLst/>
            <a:rect l="l" t="t" r="r" b="b"/>
            <a:pathLst>
              <a:path w="727710" h="121284">
                <a:moveTo>
                  <a:pt x="0" y="120853"/>
                </a:moveTo>
                <a:lnTo>
                  <a:pt x="727430" y="120853"/>
                </a:lnTo>
                <a:lnTo>
                  <a:pt x="727430" y="0"/>
                </a:lnTo>
                <a:lnTo>
                  <a:pt x="0" y="0"/>
                </a:lnTo>
                <a:lnTo>
                  <a:pt x="0" y="120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695386" y="1240917"/>
            <a:ext cx="7721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25">
                <a:solidFill>
                  <a:srgbClr val="58595B"/>
                </a:solidFill>
                <a:latin typeface="Tahoma"/>
                <a:cs typeface="Tahoma"/>
              </a:rPr>
              <a:t>STYLE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9636" y="1186245"/>
            <a:ext cx="742950" cy="123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85">
                <a:solidFill>
                  <a:srgbClr val="58595B"/>
                </a:solidFill>
                <a:latin typeface="Arial"/>
                <a:cs typeface="Arial"/>
              </a:rPr>
              <a:t>ADD </a:t>
            </a:r>
            <a:r>
              <a:rPr dirty="0" sz="650" spc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65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650" spc="65">
                <a:solidFill>
                  <a:srgbClr val="58595B"/>
                </a:solidFill>
                <a:latin typeface="Arial"/>
                <a:cs typeface="Arial"/>
              </a:rPr>
              <a:t>LITTLE</a:t>
            </a:r>
            <a:r>
              <a:rPr dirty="0" sz="650" spc="-5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9636" y="1525422"/>
            <a:ext cx="755015" cy="123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650" spc="50">
                <a:solidFill>
                  <a:srgbClr val="58595B"/>
                </a:solidFill>
                <a:latin typeface="Arial"/>
                <a:cs typeface="Arial"/>
              </a:rPr>
              <a:t>YOUR</a:t>
            </a:r>
            <a:r>
              <a:rPr dirty="0" sz="650" spc="11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650" spc="50">
                <a:solidFill>
                  <a:srgbClr val="58595B"/>
                </a:solidFill>
                <a:latin typeface="Arial"/>
                <a:cs typeface="Arial"/>
              </a:rPr>
              <a:t>LIFE</a:t>
            </a:r>
            <a:r>
              <a:rPr dirty="0" sz="650" spc="-5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4422" y="438784"/>
            <a:ext cx="17335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8109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CHURCHILL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5482" y="3869397"/>
            <a:ext cx="5558853" cy="3022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35004" y="7000240"/>
          <a:ext cx="230632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68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8109-BC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BUNCHING </a:t>
                      </a: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COCKTAIL</a:t>
                      </a:r>
                      <a:r>
                        <a:rPr dirty="0" sz="9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31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541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3661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94273" y="2258565"/>
            <a:ext cx="0" cy="2501265"/>
          </a:xfrm>
          <a:custGeom>
            <a:avLst/>
            <a:gdLst/>
            <a:ahLst/>
            <a:cxnLst/>
            <a:rect l="l" t="t" r="r" b="b"/>
            <a:pathLst>
              <a:path w="0" h="2501265">
                <a:moveTo>
                  <a:pt x="0" y="0"/>
                </a:moveTo>
                <a:lnTo>
                  <a:pt x="0" y="2500884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4611" y="5159375"/>
            <a:ext cx="3021330" cy="498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Rustiqué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Collection, </a:t>
            </a:r>
            <a:r>
              <a:rPr dirty="0" sz="1100" spc="-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all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about</a:t>
            </a:r>
            <a:r>
              <a:rPr dirty="0" sz="1100" spc="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finish, which </a:t>
            </a:r>
            <a:r>
              <a:rPr dirty="0" sz="11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obvious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5">
                <a:solidFill>
                  <a:srgbClr val="58595B"/>
                </a:solidFill>
                <a:latin typeface="Arial"/>
                <a:cs typeface="Arial"/>
              </a:rPr>
              <a:t>name</a:t>
            </a:r>
            <a:r>
              <a:rPr dirty="0" sz="110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alone.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4611" y="6073851"/>
            <a:ext cx="3280410" cy="202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Elm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-25">
                <a:solidFill>
                  <a:srgbClr val="58595B"/>
                </a:solidFill>
                <a:latin typeface="Arial"/>
                <a:cs typeface="Arial"/>
              </a:rPr>
              <a:t>ash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solids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veneers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r>
              <a:rPr dirty="0" sz="1100" spc="2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meticulously</a:t>
            </a:r>
            <a:endParaRPr sz="1100">
              <a:latin typeface="Arial"/>
              <a:cs typeface="Arial"/>
            </a:endParaRPr>
          </a:p>
          <a:p>
            <a:pPr marL="12700" marR="175895">
              <a:lnSpc>
                <a:spcPct val="181800"/>
              </a:lnSpc>
            </a:pP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wire-brushed by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hand,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giving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collection </a:t>
            </a:r>
            <a:r>
              <a:rPr dirty="0" sz="1100" spc="50">
                <a:solidFill>
                  <a:srgbClr val="58595B"/>
                </a:solidFill>
                <a:latin typeface="Arial"/>
                <a:cs typeface="Arial"/>
              </a:rPr>
              <a:t>not 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only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highlights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lowlights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grain,</a:t>
            </a:r>
            <a:r>
              <a:rPr dirty="0" sz="1100" spc="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60">
                <a:solidFill>
                  <a:srgbClr val="58595B"/>
                </a:solidFill>
                <a:latin typeface="Arial"/>
                <a:cs typeface="Arial"/>
              </a:rPr>
              <a:t>but</a:t>
            </a:r>
            <a:endParaRPr sz="1100">
              <a:latin typeface="Arial"/>
              <a:cs typeface="Arial"/>
            </a:endParaRPr>
          </a:p>
          <a:p>
            <a:pPr marL="12700" marR="17145">
              <a:lnSpc>
                <a:spcPct val="181800"/>
              </a:lnSpc>
            </a:pP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also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its clear-cut rustic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appeal.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Acid-etched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mirror  doors with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veneered </a:t>
            </a:r>
            <a:r>
              <a:rPr dirty="0" sz="1100">
                <a:solidFill>
                  <a:srgbClr val="58595B"/>
                </a:solidFill>
                <a:latin typeface="Arial"/>
                <a:cs typeface="Arial"/>
              </a:rPr>
              <a:t>overlays </a:t>
            </a:r>
            <a:r>
              <a:rPr dirty="0" sz="1100" spc="-1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just</a:t>
            </a:r>
            <a:r>
              <a:rPr dirty="0" sz="1100" spc="1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another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example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superior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craftsmanship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attention </a:t>
            </a:r>
            <a:r>
              <a:rPr dirty="0" sz="110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100" spc="35">
                <a:solidFill>
                  <a:srgbClr val="58595B"/>
                </a:solidFill>
                <a:latin typeface="Arial"/>
                <a:cs typeface="Arial"/>
              </a:rPr>
              <a:t>detail found </a:t>
            </a:r>
            <a:r>
              <a:rPr dirty="0" sz="1100" spc="1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1100" spc="10">
                <a:solidFill>
                  <a:srgbClr val="58595B"/>
                </a:solidFill>
                <a:latin typeface="Arial"/>
                <a:cs typeface="Arial"/>
              </a:rPr>
              <a:t>this </a:t>
            </a:r>
            <a:r>
              <a:rPr dirty="0" sz="1100" spc="30">
                <a:solidFill>
                  <a:srgbClr val="58595B"/>
                </a:solidFill>
                <a:latin typeface="Arial"/>
                <a:cs typeface="Arial"/>
              </a:rPr>
              <a:t>memorable </a:t>
            </a:r>
            <a:r>
              <a:rPr dirty="0" sz="1100" spc="25">
                <a:solidFill>
                  <a:srgbClr val="58595B"/>
                </a:solidFill>
                <a:latin typeface="Arial"/>
                <a:cs typeface="Arial"/>
              </a:rPr>
              <a:t>piece.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THE RUSTIQUÉ</a:t>
            </a:r>
            <a:r>
              <a:rPr dirty="0" spc="150"/>
              <a:t> </a:t>
            </a:r>
            <a:r>
              <a:rPr dirty="0" spc="15"/>
              <a:t>COLLECTION</a:t>
            </a:r>
          </a:p>
          <a:p>
            <a:pPr algn="ctr" marL="17145">
              <a:lnSpc>
                <a:spcPct val="100000"/>
              </a:lnSpc>
              <a:spcBef>
                <a:spcPts val="25"/>
              </a:spcBef>
            </a:pPr>
            <a:r>
              <a:rPr dirty="0" sz="1200" spc="10"/>
              <a:t>RUSTIQUE</a:t>
            </a:r>
            <a:r>
              <a:rPr dirty="0" sz="1200" spc="190"/>
              <a:t> </a:t>
            </a:r>
            <a:r>
              <a:rPr dirty="0" sz="1200"/>
              <a:t>FINISH</a:t>
            </a:r>
            <a:r>
              <a:rPr dirty="0" sz="1200" spc="-254"/>
              <a:t> </a:t>
            </a:r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5743805" y="2467864"/>
            <a:ext cx="2028594" cy="206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3160" y="2467051"/>
            <a:ext cx="2939440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467864"/>
            <a:ext cx="2144826" cy="2066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6498" y="438784"/>
            <a:ext cx="1671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8113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RUSTIQUÉ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6413" y="8048243"/>
            <a:ext cx="1154430" cy="287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808285"/>
                </a:solidFill>
                <a:latin typeface="Arial"/>
                <a:cs typeface="Arial"/>
              </a:rPr>
              <a:t>8113-90 LAMP</a:t>
            </a:r>
            <a:r>
              <a:rPr dirty="0" sz="900" spc="-3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808285"/>
                </a:solidFill>
                <a:latin typeface="Arial"/>
                <a:cs typeface="Arial"/>
              </a:rPr>
              <a:t>TABLE</a:t>
            </a:r>
            <a:endParaRPr sz="9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20"/>
              </a:spcBef>
            </a:pP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800" spc="-30">
                <a:solidFill>
                  <a:srgbClr val="808285"/>
                </a:solidFill>
                <a:latin typeface="Arial"/>
                <a:cs typeface="Arial"/>
              </a:rPr>
              <a:t>28 </a:t>
            </a:r>
            <a:r>
              <a:rPr dirty="0" sz="800" spc="-35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800" spc="35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800" spc="-30">
                <a:solidFill>
                  <a:srgbClr val="808285"/>
                </a:solidFill>
                <a:latin typeface="Arial"/>
                <a:cs typeface="Arial"/>
              </a:rPr>
              <a:t>28 </a:t>
            </a:r>
            <a:r>
              <a:rPr dirty="0" sz="800" spc="-35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800" spc="-30">
                <a:solidFill>
                  <a:srgbClr val="808285"/>
                </a:solidFill>
                <a:latin typeface="Arial"/>
                <a:cs typeface="Arial"/>
              </a:rPr>
              <a:t>28</a:t>
            </a:r>
            <a:r>
              <a:rPr dirty="0" sz="800" spc="-4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0690" y="6029708"/>
            <a:ext cx="1653343" cy="183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37463" y="3484371"/>
          <a:ext cx="267970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065"/>
              </a:tblGrid>
              <a:tr h="310515"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</a:pP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8113-ET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37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 </a:t>
                      </a: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inset</a:t>
                      </a:r>
                      <a:r>
                        <a:rPr dirty="0" sz="900" spc="-9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214680" y="1528370"/>
            <a:ext cx="1559395" cy="175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87684" y="3479800"/>
          <a:ext cx="2433955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95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8113-19 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ROUND </a:t>
                      </a:r>
                      <a:r>
                        <a:rPr dirty="0" sz="9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gun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metal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frame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wood</a:t>
                      </a:r>
                      <a:r>
                        <a:rPr dirty="0" sz="900" spc="-1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949081" y="1572767"/>
            <a:ext cx="1557642" cy="1750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78698" y="8060943"/>
          <a:ext cx="165227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63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8113-RC </a:t>
                      </a: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COCKTAIL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gun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9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base.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990412" y="6479793"/>
            <a:ext cx="3197539" cy="1410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1671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6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8113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RUSTIQUÉ</a:t>
            </a:r>
            <a:r>
              <a:rPr dirty="0" sz="800" spc="3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1557" y="8051800"/>
          <a:ext cx="2114550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455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8113-99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BISTRO </a:t>
                      </a:r>
                      <a:r>
                        <a:rPr dirty="0" sz="9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9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 marble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accommodate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</a:t>
                      </a:r>
                      <a:r>
                        <a:rPr dirty="0" sz="900" spc="-6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30351" y="5684388"/>
            <a:ext cx="2908089" cy="2141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28769" y="8051800"/>
          <a:ext cx="2438400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776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8113-AC </a:t>
                      </a: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CHEST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marL="253365" marR="118745" indent="-127000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glass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panel</a:t>
                      </a:r>
                      <a:r>
                        <a:rPr dirty="0" sz="9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doors 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900" spc="-1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98535" y="5211799"/>
            <a:ext cx="1897887" cy="267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04581" y="3479800"/>
          <a:ext cx="222885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21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8113-96 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CONSOLE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dirty="0" sz="900" spc="-8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40080" y="1050034"/>
            <a:ext cx="2728045" cy="2194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98650" y="3479800"/>
          <a:ext cx="2489200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8113-98 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DRUM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door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adjustable</a:t>
                      </a:r>
                      <a:r>
                        <a:rPr dirty="0" sz="900" spc="-1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shelf.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Fixed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marble</a:t>
                      </a:r>
                      <a:r>
                        <a:rPr dirty="0" sz="9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477151" y="1304410"/>
            <a:ext cx="1850822" cy="204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6498" y="438784"/>
            <a:ext cx="1671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8113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RUSTIQUÉ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84926" y="8051800"/>
          <a:ext cx="123698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98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8113-97</a:t>
                      </a:r>
                      <a:r>
                        <a:rPr dirty="0" sz="9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CHEST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44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9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drawers.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379909" y="5709873"/>
            <a:ext cx="2287561" cy="2144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17235" y="5888735"/>
            <a:ext cx="3393494" cy="1947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8328" y="630669"/>
            <a:ext cx="3402592" cy="3987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46102" y="2231135"/>
            <a:ext cx="1550542" cy="941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139184" y="1200911"/>
          <a:ext cx="3051810" cy="778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0"/>
              </a:tblGrid>
              <a:tr h="3105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8113-83 </a:t>
                      </a:r>
                      <a:r>
                        <a:rPr dirty="0" sz="900" spc="-2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DECK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71.5 </a:t>
                      </a:r>
                      <a:r>
                        <a:rPr dirty="0" sz="800" spc="-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800" spc="5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67359">
                <a:tc>
                  <a:txBody>
                    <a:bodyPr/>
                    <a:lstStyle/>
                    <a:p>
                      <a:pPr algn="just" marL="127000" marR="119380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overlapping sliding doors </a:t>
                      </a:r>
                      <a:r>
                        <a:rPr dirty="0" sz="9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removable/  </a:t>
                      </a:r>
                      <a:r>
                        <a:rPr dirty="0" sz="9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2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wood </a:t>
                      </a:r>
                      <a:r>
                        <a:rPr dirty="0" sz="9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frame </a:t>
                      </a:r>
                      <a:r>
                        <a:rPr dirty="0" sz="900" spc="-2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glass shelves </a:t>
                      </a:r>
                      <a:r>
                        <a:rPr dirty="0" sz="900" spc="1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900" spc="-8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door.  </a:t>
                      </a:r>
                      <a:r>
                        <a:rPr dirty="0" sz="900" spc="-2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1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three-way </a:t>
                      </a:r>
                      <a:r>
                        <a:rPr dirty="0" sz="9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touch</a:t>
                      </a:r>
                      <a:r>
                        <a:rPr dirty="0" sz="900" spc="-4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lighting.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39184" y="3349752"/>
          <a:ext cx="3027045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410"/>
              </a:tblGrid>
              <a:tr h="3105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8113-82 </a:t>
                      </a:r>
                      <a:r>
                        <a:rPr dirty="0" sz="900" spc="-1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CREDENZA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00" spc="-1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79 </a:t>
                      </a:r>
                      <a:r>
                        <a:rPr dirty="0" sz="800" spc="-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800" spc="-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800" spc="5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01800"/>
                        </a:lnSpc>
                        <a:spcBef>
                          <a:spcPts val="234"/>
                        </a:spcBef>
                      </a:pPr>
                      <a:r>
                        <a:rPr dirty="0" sz="900" spc="-2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-3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overlapping sliding doors </a:t>
                      </a:r>
                      <a:r>
                        <a:rPr dirty="0" sz="9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 spc="-114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removable/  </a:t>
                      </a:r>
                      <a:r>
                        <a:rPr dirty="0" sz="9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adjustable </a:t>
                      </a:r>
                      <a:r>
                        <a:rPr dirty="0" sz="900" spc="-2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shelves </a:t>
                      </a:r>
                      <a:r>
                        <a:rPr dirty="0" sz="900" spc="1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behind </a:t>
                      </a:r>
                      <a:r>
                        <a:rPr dirty="0" sz="9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900" spc="-7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door.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983735" y="8051825"/>
          <a:ext cx="1680845" cy="626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0845"/>
              </a:tblGrid>
              <a:tr h="4375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9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8113-FT </a:t>
                      </a:r>
                      <a:r>
                        <a:rPr dirty="0" sz="9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FLIP-TOP</a:t>
                      </a:r>
                      <a:r>
                        <a:rPr dirty="0" sz="9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TABLE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Open: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29.5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 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Closed: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7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9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gun </a:t>
                      </a:r>
                      <a:r>
                        <a:rPr dirty="0" sz="9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9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accents.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5870448" y="7927746"/>
            <a:ext cx="1170431" cy="768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2018-04-02T15:22:58Z</dcterms:created>
  <dcterms:modified xsi:type="dcterms:W3CDTF">2018-04-02T15:22:58Z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2018-03-23T00:00:00Z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2018-04-02T00:00:00Z</vt:filetime>
  </property>
</Properties>
</file>